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notesMasterIdLst>
    <p:notesMasterId r:id="rId25"/>
  </p:notesMasterIdLst>
  <p:sldIdLst>
    <p:sldId id="422" r:id="rId2"/>
    <p:sldId id="423" r:id="rId3"/>
    <p:sldId id="433" r:id="rId4"/>
    <p:sldId id="417" r:id="rId5"/>
    <p:sldId id="264" r:id="rId6"/>
    <p:sldId id="472" r:id="rId7"/>
    <p:sldId id="436" r:id="rId8"/>
    <p:sldId id="443" r:id="rId9"/>
    <p:sldId id="471" r:id="rId10"/>
    <p:sldId id="474" r:id="rId11"/>
    <p:sldId id="475" r:id="rId12"/>
    <p:sldId id="477" r:id="rId13"/>
    <p:sldId id="483" r:id="rId14"/>
    <p:sldId id="454" r:id="rId15"/>
    <p:sldId id="450" r:id="rId16"/>
    <p:sldId id="459" r:id="rId17"/>
    <p:sldId id="456" r:id="rId18"/>
    <p:sldId id="451" r:id="rId19"/>
    <p:sldId id="386" r:id="rId20"/>
    <p:sldId id="486" r:id="rId21"/>
    <p:sldId id="390" r:id="rId22"/>
    <p:sldId id="487" r:id="rId23"/>
    <p:sldId id="488"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4660"/>
  </p:normalViewPr>
  <p:slideViewPr>
    <p:cSldViewPr snapToGrid="0">
      <p:cViewPr varScale="1">
        <p:scale>
          <a:sx n="86" d="100"/>
          <a:sy n="86" d="100"/>
        </p:scale>
        <p:origin x="610"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1272E-BCCD-49E9-A03F-D7976A80B55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l-PL"/>
        </a:p>
      </dgm:t>
    </dgm:pt>
    <dgm:pt modelId="{C73918D6-2555-40D8-A1FB-373B853ADA63}">
      <dgm:prSet phldrT="[Tekst]"/>
      <dgm:spPr/>
      <dgm:t>
        <a:bodyPr/>
        <a:lstStyle/>
        <a:p>
          <a:r>
            <a:rPr lang="pl-PL" dirty="0"/>
            <a:t>SRB </a:t>
          </a:r>
          <a:r>
            <a:rPr lang="pl-PL" dirty="0" err="1"/>
            <a:t>method</a:t>
          </a:r>
          <a:endParaRPr lang="pl-PL" dirty="0"/>
        </a:p>
      </dgm:t>
    </dgm:pt>
    <dgm:pt modelId="{C23AC786-17E2-4B95-AA70-05BDF9A06FA3}" type="parTrans" cxnId="{B701E054-19C2-4B57-B782-09A78FBC071F}">
      <dgm:prSet/>
      <dgm:spPr/>
      <dgm:t>
        <a:bodyPr/>
        <a:lstStyle/>
        <a:p>
          <a:endParaRPr lang="pl-PL"/>
        </a:p>
      </dgm:t>
    </dgm:pt>
    <dgm:pt modelId="{8ABEF5B5-E0FD-408E-9EB7-82C3A085FEAA}" type="sibTrans" cxnId="{B701E054-19C2-4B57-B782-09A78FBC071F}">
      <dgm:prSet/>
      <dgm:spPr/>
      <dgm:t>
        <a:bodyPr/>
        <a:lstStyle/>
        <a:p>
          <a:endParaRPr lang="pl-PL"/>
        </a:p>
      </dgm:t>
    </dgm:pt>
    <dgm:pt modelId="{75226352-1862-43C2-B8E3-CFC180004AC9}">
      <dgm:prSet phldrT="[Tekst]"/>
      <dgm:spPr/>
      <dgm:t>
        <a:bodyPr/>
        <a:lstStyle/>
        <a:p>
          <a:r>
            <a:rPr lang="pl-PL" dirty="0" err="1"/>
            <a:t>Diagnostic</a:t>
          </a:r>
          <a:endParaRPr lang="pl-PL" dirty="0"/>
        </a:p>
      </dgm:t>
    </dgm:pt>
    <dgm:pt modelId="{D3D811E0-38DE-48F1-A6CA-68F70A185562}" type="parTrans" cxnId="{40448523-A894-4A86-B889-2A2B2B108533}">
      <dgm:prSet/>
      <dgm:spPr/>
      <dgm:t>
        <a:bodyPr/>
        <a:lstStyle/>
        <a:p>
          <a:endParaRPr lang="pl-PL"/>
        </a:p>
      </dgm:t>
    </dgm:pt>
    <dgm:pt modelId="{1FBF7E55-991F-42E4-8CDA-71225E62BAE6}" type="sibTrans" cxnId="{40448523-A894-4A86-B889-2A2B2B108533}">
      <dgm:prSet/>
      <dgm:spPr/>
      <dgm:t>
        <a:bodyPr/>
        <a:lstStyle/>
        <a:p>
          <a:endParaRPr lang="pl-PL"/>
        </a:p>
      </dgm:t>
    </dgm:pt>
    <dgm:pt modelId="{E53C231F-B37C-4D2E-ADF2-4817E07E7E37}">
      <dgm:prSet phldrT="[Tekst]"/>
      <dgm:spPr/>
      <dgm:t>
        <a:bodyPr/>
        <a:lstStyle/>
        <a:p>
          <a:r>
            <a:rPr lang="pl-PL" dirty="0" err="1"/>
            <a:t>Therapy</a:t>
          </a:r>
          <a:endParaRPr lang="pl-PL" dirty="0"/>
        </a:p>
      </dgm:t>
    </dgm:pt>
    <dgm:pt modelId="{4D33FECB-A6D2-4BDC-B15C-2B0816F032DB}" type="sibTrans" cxnId="{C1E4BA69-FFF1-4FDF-8796-1D24569AC259}">
      <dgm:prSet/>
      <dgm:spPr/>
      <dgm:t>
        <a:bodyPr/>
        <a:lstStyle/>
        <a:p>
          <a:endParaRPr lang="pl-PL"/>
        </a:p>
      </dgm:t>
    </dgm:pt>
    <dgm:pt modelId="{6B1A0494-9D9F-4C62-8ED6-A5B461D0431F}" type="parTrans" cxnId="{C1E4BA69-FFF1-4FDF-8796-1D24569AC259}">
      <dgm:prSet/>
      <dgm:spPr>
        <a:ln>
          <a:solidFill>
            <a:srgbClr val="FF0000"/>
          </a:solidFill>
        </a:ln>
      </dgm:spPr>
      <dgm:t>
        <a:bodyPr/>
        <a:lstStyle/>
        <a:p>
          <a:endParaRPr lang="pl-PL"/>
        </a:p>
      </dgm:t>
    </dgm:pt>
    <dgm:pt modelId="{3BCC89F5-D14E-4229-B238-AD483247F321}" type="pres">
      <dgm:prSet presAssocID="{08E1272E-BCCD-49E9-A03F-D7976A80B55B}" presName="Name0" presStyleCnt="0">
        <dgm:presLayoutVars>
          <dgm:chPref val="1"/>
          <dgm:dir/>
          <dgm:animOne val="branch"/>
          <dgm:animLvl val="lvl"/>
          <dgm:resizeHandles val="exact"/>
        </dgm:presLayoutVars>
      </dgm:prSet>
      <dgm:spPr/>
    </dgm:pt>
    <dgm:pt modelId="{C6B92CF0-7894-4A5A-AD43-152E793629A1}" type="pres">
      <dgm:prSet presAssocID="{C73918D6-2555-40D8-A1FB-373B853ADA63}" presName="root1" presStyleCnt="0"/>
      <dgm:spPr/>
    </dgm:pt>
    <dgm:pt modelId="{8B6CAEF7-ED4E-453B-A7DF-CB9D739DE3B5}" type="pres">
      <dgm:prSet presAssocID="{C73918D6-2555-40D8-A1FB-373B853ADA63}" presName="LevelOneTextNode" presStyleLbl="node0" presStyleIdx="0" presStyleCnt="1" custAng="5400000" custScaleX="217964" custLinFactX="-200000" custLinFactNeighborX="-222683" custLinFactNeighborY="-5287">
        <dgm:presLayoutVars>
          <dgm:chPref val="3"/>
        </dgm:presLayoutVars>
      </dgm:prSet>
      <dgm:spPr/>
    </dgm:pt>
    <dgm:pt modelId="{3313A155-1294-43BA-A278-98FAE0906559}" type="pres">
      <dgm:prSet presAssocID="{C73918D6-2555-40D8-A1FB-373B853ADA63}" presName="level2hierChild" presStyleCnt="0"/>
      <dgm:spPr/>
    </dgm:pt>
    <dgm:pt modelId="{FB10598D-3D49-4794-AC8E-CDC0E4646BB1}" type="pres">
      <dgm:prSet presAssocID="{D3D811E0-38DE-48F1-A6CA-68F70A185562}" presName="conn2-1" presStyleLbl="parChTrans1D2" presStyleIdx="0" presStyleCnt="2"/>
      <dgm:spPr/>
    </dgm:pt>
    <dgm:pt modelId="{F53CBFAD-2926-4489-A5E5-5AB2E5A88E29}" type="pres">
      <dgm:prSet presAssocID="{D3D811E0-38DE-48F1-A6CA-68F70A185562}" presName="connTx" presStyleLbl="parChTrans1D2" presStyleIdx="0" presStyleCnt="2"/>
      <dgm:spPr/>
    </dgm:pt>
    <dgm:pt modelId="{DC22CB05-4A81-4FBD-9B3B-D5C536740905}" type="pres">
      <dgm:prSet presAssocID="{75226352-1862-43C2-B8E3-CFC180004AC9}" presName="root2" presStyleCnt="0"/>
      <dgm:spPr/>
    </dgm:pt>
    <dgm:pt modelId="{4BB05E1A-8220-4348-86DB-DFDF6892F44A}" type="pres">
      <dgm:prSet presAssocID="{75226352-1862-43C2-B8E3-CFC180004AC9}" presName="LevelTwoTextNode" presStyleLbl="node2" presStyleIdx="0" presStyleCnt="2" custLinFactNeighborX="28178" custLinFactNeighborY="-66439">
        <dgm:presLayoutVars>
          <dgm:chPref val="3"/>
        </dgm:presLayoutVars>
      </dgm:prSet>
      <dgm:spPr/>
    </dgm:pt>
    <dgm:pt modelId="{AAFF7811-9D21-43C2-B72A-18B8AF3B97E0}" type="pres">
      <dgm:prSet presAssocID="{75226352-1862-43C2-B8E3-CFC180004AC9}" presName="level3hierChild" presStyleCnt="0"/>
      <dgm:spPr/>
    </dgm:pt>
    <dgm:pt modelId="{43C634FD-A93F-406D-9187-7BC5803D8EC8}" type="pres">
      <dgm:prSet presAssocID="{6B1A0494-9D9F-4C62-8ED6-A5B461D0431F}" presName="conn2-1" presStyleLbl="parChTrans1D2" presStyleIdx="1" presStyleCnt="2"/>
      <dgm:spPr/>
    </dgm:pt>
    <dgm:pt modelId="{1596764D-68BE-4B0E-85E0-5F9FF02DD06F}" type="pres">
      <dgm:prSet presAssocID="{6B1A0494-9D9F-4C62-8ED6-A5B461D0431F}" presName="connTx" presStyleLbl="parChTrans1D2" presStyleIdx="1" presStyleCnt="2"/>
      <dgm:spPr/>
    </dgm:pt>
    <dgm:pt modelId="{2CB34FA8-DB6D-4ED0-8347-311F82382976}" type="pres">
      <dgm:prSet presAssocID="{E53C231F-B37C-4D2E-ADF2-4817E07E7E37}" presName="root2" presStyleCnt="0"/>
      <dgm:spPr/>
    </dgm:pt>
    <dgm:pt modelId="{F96F8FBD-B030-4F8B-B7E2-DA74493B9B3C}" type="pres">
      <dgm:prSet presAssocID="{E53C231F-B37C-4D2E-ADF2-4817E07E7E37}" presName="LevelTwoTextNode" presStyleLbl="node2" presStyleIdx="1" presStyleCnt="2" custLinFactNeighborX="28178" custLinFactNeighborY="16087">
        <dgm:presLayoutVars>
          <dgm:chPref val="3"/>
        </dgm:presLayoutVars>
      </dgm:prSet>
      <dgm:spPr/>
    </dgm:pt>
    <dgm:pt modelId="{C534AF86-9C4D-40A7-8355-9692CCCE6F9F}" type="pres">
      <dgm:prSet presAssocID="{E53C231F-B37C-4D2E-ADF2-4817E07E7E37}" presName="level3hierChild" presStyleCnt="0"/>
      <dgm:spPr/>
    </dgm:pt>
  </dgm:ptLst>
  <dgm:cxnLst>
    <dgm:cxn modelId="{304F381E-57A6-4F6B-B17C-3802296938FC}" type="presOf" srcId="{75226352-1862-43C2-B8E3-CFC180004AC9}" destId="{4BB05E1A-8220-4348-86DB-DFDF6892F44A}" srcOrd="0" destOrd="0" presId="urn:microsoft.com/office/officeart/2008/layout/HorizontalMultiLevelHierarchy"/>
    <dgm:cxn modelId="{40448523-A894-4A86-B889-2A2B2B108533}" srcId="{C73918D6-2555-40D8-A1FB-373B853ADA63}" destId="{75226352-1862-43C2-B8E3-CFC180004AC9}" srcOrd="0" destOrd="0" parTransId="{D3D811E0-38DE-48F1-A6CA-68F70A185562}" sibTransId="{1FBF7E55-991F-42E4-8CDA-71225E62BAE6}"/>
    <dgm:cxn modelId="{014ADE3C-BBFC-4F3C-92E7-B7D501905E39}" type="presOf" srcId="{6B1A0494-9D9F-4C62-8ED6-A5B461D0431F}" destId="{1596764D-68BE-4B0E-85E0-5F9FF02DD06F}" srcOrd="1" destOrd="0" presId="urn:microsoft.com/office/officeart/2008/layout/HorizontalMultiLevelHierarchy"/>
    <dgm:cxn modelId="{06A68A69-4DCE-46BD-955B-ADF5A39B7473}" type="presOf" srcId="{D3D811E0-38DE-48F1-A6CA-68F70A185562}" destId="{F53CBFAD-2926-4489-A5E5-5AB2E5A88E29}" srcOrd="1" destOrd="0" presId="urn:microsoft.com/office/officeart/2008/layout/HorizontalMultiLevelHierarchy"/>
    <dgm:cxn modelId="{C1E4BA69-FFF1-4FDF-8796-1D24569AC259}" srcId="{C73918D6-2555-40D8-A1FB-373B853ADA63}" destId="{E53C231F-B37C-4D2E-ADF2-4817E07E7E37}" srcOrd="1" destOrd="0" parTransId="{6B1A0494-9D9F-4C62-8ED6-A5B461D0431F}" sibTransId="{4D33FECB-A6D2-4BDC-B15C-2B0816F032DB}"/>
    <dgm:cxn modelId="{83557A6D-01FE-4F34-B41B-430EEC980E13}" type="presOf" srcId="{08E1272E-BCCD-49E9-A03F-D7976A80B55B}" destId="{3BCC89F5-D14E-4229-B238-AD483247F321}" srcOrd="0" destOrd="0" presId="urn:microsoft.com/office/officeart/2008/layout/HorizontalMultiLevelHierarchy"/>
    <dgm:cxn modelId="{B701E054-19C2-4B57-B782-09A78FBC071F}" srcId="{08E1272E-BCCD-49E9-A03F-D7976A80B55B}" destId="{C73918D6-2555-40D8-A1FB-373B853ADA63}" srcOrd="0" destOrd="0" parTransId="{C23AC786-17E2-4B95-AA70-05BDF9A06FA3}" sibTransId="{8ABEF5B5-E0FD-408E-9EB7-82C3A085FEAA}"/>
    <dgm:cxn modelId="{2C30BDB6-3116-41D3-AF25-1A3EF0FD50E2}" type="presOf" srcId="{E53C231F-B37C-4D2E-ADF2-4817E07E7E37}" destId="{F96F8FBD-B030-4F8B-B7E2-DA74493B9B3C}" srcOrd="0" destOrd="0" presId="urn:microsoft.com/office/officeart/2008/layout/HorizontalMultiLevelHierarchy"/>
    <dgm:cxn modelId="{762BB2BC-4253-4527-B8F9-724155DBA781}" type="presOf" srcId="{D3D811E0-38DE-48F1-A6CA-68F70A185562}" destId="{FB10598D-3D49-4794-AC8E-CDC0E4646BB1}" srcOrd="0" destOrd="0" presId="urn:microsoft.com/office/officeart/2008/layout/HorizontalMultiLevelHierarchy"/>
    <dgm:cxn modelId="{B8B19DC3-9F7D-429B-9EE9-BA5C99EC8E33}" type="presOf" srcId="{6B1A0494-9D9F-4C62-8ED6-A5B461D0431F}" destId="{43C634FD-A93F-406D-9187-7BC5803D8EC8}" srcOrd="0" destOrd="0" presId="urn:microsoft.com/office/officeart/2008/layout/HorizontalMultiLevelHierarchy"/>
    <dgm:cxn modelId="{82602DC9-02D7-4522-86DF-8CBD56200AEA}" type="presOf" srcId="{C73918D6-2555-40D8-A1FB-373B853ADA63}" destId="{8B6CAEF7-ED4E-453B-A7DF-CB9D739DE3B5}" srcOrd="0" destOrd="0" presId="urn:microsoft.com/office/officeart/2008/layout/HorizontalMultiLevelHierarchy"/>
    <dgm:cxn modelId="{033E144A-357B-4A2B-9867-59294C70345E}" type="presParOf" srcId="{3BCC89F5-D14E-4229-B238-AD483247F321}" destId="{C6B92CF0-7894-4A5A-AD43-152E793629A1}" srcOrd="0" destOrd="0" presId="urn:microsoft.com/office/officeart/2008/layout/HorizontalMultiLevelHierarchy"/>
    <dgm:cxn modelId="{82FF060B-095C-4024-903F-20782AAE416B}" type="presParOf" srcId="{C6B92CF0-7894-4A5A-AD43-152E793629A1}" destId="{8B6CAEF7-ED4E-453B-A7DF-CB9D739DE3B5}" srcOrd="0" destOrd="0" presId="urn:microsoft.com/office/officeart/2008/layout/HorizontalMultiLevelHierarchy"/>
    <dgm:cxn modelId="{AA937205-019D-4B0B-9657-547D76C09027}" type="presParOf" srcId="{C6B92CF0-7894-4A5A-AD43-152E793629A1}" destId="{3313A155-1294-43BA-A278-98FAE0906559}" srcOrd="1" destOrd="0" presId="urn:microsoft.com/office/officeart/2008/layout/HorizontalMultiLevelHierarchy"/>
    <dgm:cxn modelId="{CCBAD231-1FD6-4123-B9C2-BC81A1EBF048}" type="presParOf" srcId="{3313A155-1294-43BA-A278-98FAE0906559}" destId="{FB10598D-3D49-4794-AC8E-CDC0E4646BB1}" srcOrd="0" destOrd="0" presId="urn:microsoft.com/office/officeart/2008/layout/HorizontalMultiLevelHierarchy"/>
    <dgm:cxn modelId="{ABA5E11D-5539-4F5C-885B-7B392CD3C0D1}" type="presParOf" srcId="{FB10598D-3D49-4794-AC8E-CDC0E4646BB1}" destId="{F53CBFAD-2926-4489-A5E5-5AB2E5A88E29}" srcOrd="0" destOrd="0" presId="urn:microsoft.com/office/officeart/2008/layout/HorizontalMultiLevelHierarchy"/>
    <dgm:cxn modelId="{DD9A420C-6AA5-4CEB-9360-16D24D65B1C5}" type="presParOf" srcId="{3313A155-1294-43BA-A278-98FAE0906559}" destId="{DC22CB05-4A81-4FBD-9B3B-D5C536740905}" srcOrd="1" destOrd="0" presId="urn:microsoft.com/office/officeart/2008/layout/HorizontalMultiLevelHierarchy"/>
    <dgm:cxn modelId="{A2FC3F35-C878-41E3-9EED-438996347FC2}" type="presParOf" srcId="{DC22CB05-4A81-4FBD-9B3B-D5C536740905}" destId="{4BB05E1A-8220-4348-86DB-DFDF6892F44A}" srcOrd="0" destOrd="0" presId="urn:microsoft.com/office/officeart/2008/layout/HorizontalMultiLevelHierarchy"/>
    <dgm:cxn modelId="{C6BEE53C-A6E0-47C7-B8CD-DAE1658A36EB}" type="presParOf" srcId="{DC22CB05-4A81-4FBD-9B3B-D5C536740905}" destId="{AAFF7811-9D21-43C2-B72A-18B8AF3B97E0}" srcOrd="1" destOrd="0" presId="urn:microsoft.com/office/officeart/2008/layout/HorizontalMultiLevelHierarchy"/>
    <dgm:cxn modelId="{3B60B05F-4F2F-415F-9B87-4628306FBFF0}" type="presParOf" srcId="{3313A155-1294-43BA-A278-98FAE0906559}" destId="{43C634FD-A93F-406D-9187-7BC5803D8EC8}" srcOrd="2" destOrd="0" presId="urn:microsoft.com/office/officeart/2008/layout/HorizontalMultiLevelHierarchy"/>
    <dgm:cxn modelId="{2E45A60C-5036-4CBE-A77A-5D8B8520F3A1}" type="presParOf" srcId="{43C634FD-A93F-406D-9187-7BC5803D8EC8}" destId="{1596764D-68BE-4B0E-85E0-5F9FF02DD06F}" srcOrd="0" destOrd="0" presId="urn:microsoft.com/office/officeart/2008/layout/HorizontalMultiLevelHierarchy"/>
    <dgm:cxn modelId="{883B8C03-1B11-4309-BD5A-D38389BF4337}" type="presParOf" srcId="{3313A155-1294-43BA-A278-98FAE0906559}" destId="{2CB34FA8-DB6D-4ED0-8347-311F82382976}" srcOrd="3" destOrd="0" presId="urn:microsoft.com/office/officeart/2008/layout/HorizontalMultiLevelHierarchy"/>
    <dgm:cxn modelId="{BE75DF6A-7E3C-42E2-A8F6-1E19FBB33E99}" type="presParOf" srcId="{2CB34FA8-DB6D-4ED0-8347-311F82382976}" destId="{F96F8FBD-B030-4F8B-B7E2-DA74493B9B3C}" srcOrd="0" destOrd="0" presId="urn:microsoft.com/office/officeart/2008/layout/HorizontalMultiLevelHierarchy"/>
    <dgm:cxn modelId="{91A64DFE-7FAD-4F89-93B0-56B4B78507E6}" type="presParOf" srcId="{2CB34FA8-DB6D-4ED0-8347-311F82382976}" destId="{C534AF86-9C4D-40A7-8355-9692CCCE6F9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E1272E-BCCD-49E9-A03F-D7976A80B55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l-PL"/>
        </a:p>
      </dgm:t>
    </dgm:pt>
    <dgm:pt modelId="{C73918D6-2555-40D8-A1FB-373B853ADA63}">
      <dgm:prSet phldrT="[Tekst]" custT="1"/>
      <dgm:spPr/>
      <dgm:t>
        <a:bodyPr/>
        <a:lstStyle/>
        <a:p>
          <a:r>
            <a:rPr lang="pl-PL" sz="2800" baseline="0" dirty="0">
              <a:latin typeface="Century Gothic" panose="020B0502020202020204" pitchFamily="34" charset="0"/>
            </a:rPr>
            <a:t>SRB </a:t>
          </a:r>
          <a:r>
            <a:rPr lang="pl-PL" sz="2800" baseline="0" dirty="0" err="1">
              <a:latin typeface="Century Gothic" panose="020B0502020202020204" pitchFamily="34" charset="0"/>
            </a:rPr>
            <a:t>method</a:t>
          </a:r>
          <a:endParaRPr lang="pl-PL" sz="2800" baseline="0" dirty="0">
            <a:latin typeface="Century Gothic" panose="020B0502020202020204" pitchFamily="34" charset="0"/>
          </a:endParaRPr>
        </a:p>
      </dgm:t>
    </dgm:pt>
    <dgm:pt modelId="{C23AC786-17E2-4B95-AA70-05BDF9A06FA3}" type="parTrans" cxnId="{B701E054-19C2-4B57-B782-09A78FBC071F}">
      <dgm:prSet/>
      <dgm:spPr/>
      <dgm:t>
        <a:bodyPr/>
        <a:lstStyle/>
        <a:p>
          <a:endParaRPr lang="pl-PL"/>
        </a:p>
      </dgm:t>
    </dgm:pt>
    <dgm:pt modelId="{8ABEF5B5-E0FD-408E-9EB7-82C3A085FEAA}" type="sibTrans" cxnId="{B701E054-19C2-4B57-B782-09A78FBC071F}">
      <dgm:prSet/>
      <dgm:spPr/>
      <dgm:t>
        <a:bodyPr/>
        <a:lstStyle/>
        <a:p>
          <a:endParaRPr lang="pl-PL"/>
        </a:p>
      </dgm:t>
    </dgm:pt>
    <dgm:pt modelId="{75226352-1862-43C2-B8E3-CFC180004AC9}">
      <dgm:prSet phldrT="[Tekst]" custT="1"/>
      <dgm:spPr/>
      <dgm:t>
        <a:bodyPr/>
        <a:lstStyle/>
        <a:p>
          <a:r>
            <a:rPr lang="pl-PL" sz="2000" baseline="0" dirty="0" err="1">
              <a:latin typeface="Century Gothic" panose="020B0502020202020204" pitchFamily="34" charset="0"/>
            </a:rPr>
            <a:t>Diagnostic</a:t>
          </a:r>
          <a:endParaRPr lang="pl-PL" sz="2000" baseline="0" dirty="0">
            <a:latin typeface="Century Gothic" panose="020B0502020202020204" pitchFamily="34" charset="0"/>
          </a:endParaRPr>
        </a:p>
      </dgm:t>
    </dgm:pt>
    <dgm:pt modelId="{D3D811E0-38DE-48F1-A6CA-68F70A185562}" type="parTrans" cxnId="{40448523-A894-4A86-B889-2A2B2B108533}">
      <dgm:prSet/>
      <dgm:spPr>
        <a:ln>
          <a:solidFill>
            <a:schemeClr val="bg1"/>
          </a:solidFill>
        </a:ln>
      </dgm:spPr>
      <dgm:t>
        <a:bodyPr/>
        <a:lstStyle/>
        <a:p>
          <a:endParaRPr lang="pl-PL"/>
        </a:p>
      </dgm:t>
    </dgm:pt>
    <dgm:pt modelId="{1FBF7E55-991F-42E4-8CDA-71225E62BAE6}" type="sibTrans" cxnId="{40448523-A894-4A86-B889-2A2B2B108533}">
      <dgm:prSet/>
      <dgm:spPr/>
      <dgm:t>
        <a:bodyPr/>
        <a:lstStyle/>
        <a:p>
          <a:endParaRPr lang="pl-PL"/>
        </a:p>
      </dgm:t>
    </dgm:pt>
    <dgm:pt modelId="{E53C231F-B37C-4D2E-ADF2-4817E07E7E37}">
      <dgm:prSet phldrT="[Tekst]" custT="1"/>
      <dgm:spPr/>
      <dgm:t>
        <a:bodyPr/>
        <a:lstStyle/>
        <a:p>
          <a:r>
            <a:rPr lang="pl-PL" sz="2000" baseline="0" dirty="0" err="1">
              <a:latin typeface="Century Gothic" panose="020B0502020202020204" pitchFamily="34" charset="0"/>
            </a:rPr>
            <a:t>Terapy</a:t>
          </a:r>
          <a:endParaRPr lang="pl-PL" sz="2000" baseline="0" dirty="0">
            <a:latin typeface="Century Gothic" panose="020B0502020202020204" pitchFamily="34" charset="0"/>
          </a:endParaRPr>
        </a:p>
      </dgm:t>
    </dgm:pt>
    <dgm:pt modelId="{4D33FECB-A6D2-4BDC-B15C-2B0816F032DB}" type="sibTrans" cxnId="{C1E4BA69-FFF1-4FDF-8796-1D24569AC259}">
      <dgm:prSet/>
      <dgm:spPr/>
      <dgm:t>
        <a:bodyPr/>
        <a:lstStyle/>
        <a:p>
          <a:endParaRPr lang="pl-PL"/>
        </a:p>
      </dgm:t>
    </dgm:pt>
    <dgm:pt modelId="{6B1A0494-9D9F-4C62-8ED6-A5B461D0431F}" type="parTrans" cxnId="{C1E4BA69-FFF1-4FDF-8796-1D24569AC259}">
      <dgm:prSet/>
      <dgm:spPr>
        <a:ln w="57150">
          <a:solidFill>
            <a:schemeClr val="bg1"/>
          </a:solidFill>
        </a:ln>
      </dgm:spPr>
      <dgm:t>
        <a:bodyPr/>
        <a:lstStyle/>
        <a:p>
          <a:endParaRPr lang="pl-PL"/>
        </a:p>
      </dgm:t>
    </dgm:pt>
    <dgm:pt modelId="{C98D44CC-1BFA-4602-9F39-6E99D56DC3D6}">
      <dgm:prSet phldrT="[Tekst]" custT="1"/>
      <dgm:spPr/>
      <dgm:t>
        <a:bodyPr/>
        <a:lstStyle/>
        <a:p>
          <a:pPr algn="l"/>
          <a:r>
            <a:rPr lang="pl-PL" sz="1600" b="1" dirty="0">
              <a:solidFill>
                <a:schemeClr val="tx1"/>
              </a:solidFill>
              <a:latin typeface="+mj-lt"/>
            </a:rPr>
            <a:t> </a:t>
          </a:r>
          <a:r>
            <a:rPr lang="pl-PL" sz="1600" b="0" baseline="0" dirty="0">
              <a:solidFill>
                <a:schemeClr val="bg1"/>
              </a:solidFill>
              <a:latin typeface="+mj-lt"/>
            </a:rPr>
            <a:t>1. </a:t>
          </a:r>
          <a:r>
            <a:rPr lang="pl-PL" sz="1600" b="0" baseline="0" dirty="0" err="1">
              <a:solidFill>
                <a:schemeClr val="bg1"/>
              </a:solidFill>
              <a:latin typeface="+mj-lt"/>
            </a:rPr>
            <a:t>back</a:t>
          </a:r>
          <a:r>
            <a:rPr lang="pl-PL" sz="1600" b="0" baseline="0" dirty="0">
              <a:solidFill>
                <a:schemeClr val="bg1"/>
              </a:solidFill>
              <a:latin typeface="+mj-lt"/>
            </a:rPr>
            <a:t> </a:t>
          </a:r>
          <a:r>
            <a:rPr lang="pl-PL" sz="1600" b="0" baseline="0" dirty="0" err="1">
              <a:solidFill>
                <a:schemeClr val="bg1"/>
              </a:solidFill>
              <a:latin typeface="+mj-lt"/>
            </a:rPr>
            <a:t>assymetry</a:t>
          </a:r>
          <a:endParaRPr lang="pl-PL" sz="1600" b="0" baseline="0" dirty="0">
            <a:solidFill>
              <a:schemeClr val="bg1"/>
            </a:solidFill>
            <a:latin typeface="Century Gothic" panose="020B0502020202020204" pitchFamily="34" charset="0"/>
          </a:endParaRPr>
        </a:p>
      </dgm:t>
    </dgm:pt>
    <dgm:pt modelId="{E4F72F61-4405-4987-B136-A8C96166FAFA}" type="parTrans" cxnId="{4832E4DF-2ABE-44A0-88CA-3BD57E4F24C6}">
      <dgm:prSet/>
      <dgm:spPr>
        <a:ln w="57150">
          <a:solidFill>
            <a:schemeClr val="bg1"/>
          </a:solidFill>
        </a:ln>
      </dgm:spPr>
      <dgm:t>
        <a:bodyPr/>
        <a:lstStyle/>
        <a:p>
          <a:endParaRPr lang="pl-PL"/>
        </a:p>
      </dgm:t>
    </dgm:pt>
    <dgm:pt modelId="{9134B6AF-B2E9-4DC6-8A61-6AA534DC9F04}" type="sibTrans" cxnId="{4832E4DF-2ABE-44A0-88CA-3BD57E4F24C6}">
      <dgm:prSet/>
      <dgm:spPr/>
      <dgm:t>
        <a:bodyPr/>
        <a:lstStyle/>
        <a:p>
          <a:endParaRPr lang="pl-PL"/>
        </a:p>
      </dgm:t>
    </dgm:pt>
    <dgm:pt modelId="{CC1E1C08-5AEC-4370-991F-D5362314C19C}">
      <dgm:prSet phldrT="[Tekst]" custT="1"/>
      <dgm:spPr/>
      <dgm:t>
        <a:bodyPr/>
        <a:lstStyle/>
        <a:p>
          <a:pPr algn="l">
            <a:spcAft>
              <a:spcPts val="0"/>
            </a:spcAft>
          </a:pPr>
          <a:r>
            <a:rPr lang="pl-PL" sz="1600" b="0" dirty="0">
              <a:solidFill>
                <a:schemeClr val="bg1"/>
              </a:solidFill>
              <a:latin typeface="+mj-lt"/>
            </a:rPr>
            <a:t> 2. </a:t>
          </a:r>
          <a:r>
            <a:rPr lang="pl-PL" sz="1600" b="0" dirty="0" err="1">
              <a:solidFill>
                <a:schemeClr val="bg1"/>
              </a:solidFill>
              <a:latin typeface="+mj-lt"/>
            </a:rPr>
            <a:t>Lumbar</a:t>
          </a:r>
          <a:r>
            <a:rPr lang="pl-PL" sz="1600" b="0" dirty="0">
              <a:solidFill>
                <a:schemeClr val="bg1"/>
              </a:solidFill>
              <a:latin typeface="+mj-lt"/>
            </a:rPr>
            <a:t> </a:t>
          </a:r>
          <a:r>
            <a:rPr lang="pl-PL" sz="1600" b="0" dirty="0" err="1">
              <a:solidFill>
                <a:schemeClr val="bg1"/>
              </a:solidFill>
              <a:latin typeface="+mj-lt"/>
            </a:rPr>
            <a:t>lordosis</a:t>
          </a:r>
          <a:r>
            <a:rPr lang="pl-PL" sz="1600" b="0" dirty="0">
              <a:solidFill>
                <a:schemeClr val="bg1"/>
              </a:solidFill>
              <a:latin typeface="+mj-lt"/>
            </a:rPr>
            <a:t> and    </a:t>
          </a:r>
        </a:p>
        <a:p>
          <a:pPr algn="l">
            <a:spcAft>
              <a:spcPts val="0"/>
            </a:spcAft>
          </a:pPr>
          <a:r>
            <a:rPr lang="pl-PL" sz="1600" b="0" dirty="0">
              <a:solidFill>
                <a:schemeClr val="bg1"/>
              </a:solidFill>
              <a:latin typeface="+mj-lt"/>
            </a:rPr>
            <a:t>     </a:t>
          </a:r>
          <a:r>
            <a:rPr lang="pl-PL" sz="1600" b="0" dirty="0" err="1">
              <a:solidFill>
                <a:schemeClr val="bg1"/>
              </a:solidFill>
              <a:latin typeface="+mj-lt"/>
            </a:rPr>
            <a:t>thorasic</a:t>
          </a:r>
          <a:r>
            <a:rPr lang="pl-PL" sz="1600" b="0" dirty="0">
              <a:solidFill>
                <a:schemeClr val="bg1"/>
              </a:solidFill>
              <a:latin typeface="+mj-lt"/>
            </a:rPr>
            <a:t> </a:t>
          </a:r>
          <a:r>
            <a:rPr lang="pl-PL" sz="1600" b="0" dirty="0" err="1">
              <a:solidFill>
                <a:schemeClr val="bg1"/>
              </a:solidFill>
              <a:latin typeface="+mj-lt"/>
            </a:rPr>
            <a:t>kyphosis</a:t>
          </a:r>
          <a:endParaRPr lang="pl-PL" sz="1600" b="0" dirty="0">
            <a:solidFill>
              <a:schemeClr val="bg1"/>
            </a:solidFill>
            <a:latin typeface="+mj-lt"/>
          </a:endParaRPr>
        </a:p>
        <a:p>
          <a:pPr algn="l">
            <a:spcAft>
              <a:spcPts val="0"/>
            </a:spcAft>
          </a:pPr>
          <a:r>
            <a:rPr lang="pl-PL" sz="1600" b="0" dirty="0">
              <a:solidFill>
                <a:schemeClr val="bg1"/>
              </a:solidFill>
              <a:latin typeface="+mj-lt"/>
            </a:rPr>
            <a:t>     </a:t>
          </a:r>
          <a:r>
            <a:rPr lang="pl-PL" sz="1600" b="0" dirty="0" err="1">
              <a:solidFill>
                <a:schemeClr val="bg1"/>
              </a:solidFill>
              <a:latin typeface="+mj-lt"/>
            </a:rPr>
            <a:t>angle</a:t>
          </a:r>
          <a:br>
            <a:rPr lang="pl-PL" sz="1600" b="0" dirty="0">
              <a:solidFill>
                <a:schemeClr val="bg1"/>
              </a:solidFill>
              <a:latin typeface="+mj-lt"/>
            </a:rPr>
          </a:br>
          <a:r>
            <a:rPr lang="pl-PL" sz="1600" b="0" dirty="0">
              <a:solidFill>
                <a:schemeClr val="bg1"/>
              </a:solidFill>
              <a:latin typeface="+mj-lt"/>
            </a:rPr>
            <a:t>     </a:t>
          </a:r>
          <a:endParaRPr lang="pl-PL" sz="1600" b="0" baseline="0" dirty="0">
            <a:solidFill>
              <a:schemeClr val="bg1"/>
            </a:solidFill>
            <a:latin typeface="Century Gothic" panose="020B0502020202020204" pitchFamily="34" charset="0"/>
          </a:endParaRPr>
        </a:p>
      </dgm:t>
    </dgm:pt>
    <dgm:pt modelId="{80D41681-6E40-40A5-B115-CA1C987E45A7}" type="parTrans" cxnId="{805D35EA-19BB-4C6D-9D49-256CAA360E5A}">
      <dgm:prSet/>
      <dgm:spPr>
        <a:ln w="57150">
          <a:noFill/>
        </a:ln>
      </dgm:spPr>
      <dgm:t>
        <a:bodyPr/>
        <a:lstStyle/>
        <a:p>
          <a:endParaRPr lang="pl-PL"/>
        </a:p>
      </dgm:t>
    </dgm:pt>
    <dgm:pt modelId="{9B730DE0-315E-40AC-BF79-2CA1B6285DAD}" type="sibTrans" cxnId="{805D35EA-19BB-4C6D-9D49-256CAA360E5A}">
      <dgm:prSet/>
      <dgm:spPr/>
      <dgm:t>
        <a:bodyPr/>
        <a:lstStyle/>
        <a:p>
          <a:endParaRPr lang="pl-PL"/>
        </a:p>
      </dgm:t>
    </dgm:pt>
    <dgm:pt modelId="{97D42576-25C9-4A46-AC59-678183DC5316}">
      <dgm:prSet phldrT="[Tekst]" custT="1"/>
      <dgm:spPr/>
      <dgm:t>
        <a:bodyPr/>
        <a:lstStyle/>
        <a:p>
          <a:pPr algn="l"/>
          <a:r>
            <a:rPr lang="pl-PL" sz="1600" b="0" baseline="0" dirty="0">
              <a:solidFill>
                <a:schemeClr val="bg1"/>
              </a:solidFill>
              <a:latin typeface="Century Gothic" panose="020B0502020202020204" pitchFamily="34" charset="0"/>
            </a:rPr>
            <a:t> </a:t>
          </a:r>
          <a:r>
            <a:rPr lang="pl-PL" sz="1600" b="0" dirty="0">
              <a:solidFill>
                <a:schemeClr val="bg1"/>
              </a:solidFill>
              <a:latin typeface="+mj-lt"/>
            </a:rPr>
            <a:t>3. </a:t>
          </a:r>
          <a:r>
            <a:rPr lang="pl-PL" sz="1600" b="0" dirty="0" err="1">
              <a:solidFill>
                <a:schemeClr val="bg1"/>
              </a:solidFill>
              <a:latin typeface="+mj-lt"/>
            </a:rPr>
            <a:t>Functional</a:t>
          </a:r>
          <a:r>
            <a:rPr lang="pl-PL" sz="1600" b="0" dirty="0">
              <a:solidFill>
                <a:schemeClr val="bg1"/>
              </a:solidFill>
              <a:latin typeface="+mj-lt"/>
            </a:rPr>
            <a:t> </a:t>
          </a:r>
          <a:r>
            <a:rPr lang="pl-PL" sz="1600" b="0" dirty="0" err="1">
              <a:solidFill>
                <a:schemeClr val="bg1"/>
              </a:solidFill>
              <a:latin typeface="+mj-lt"/>
            </a:rPr>
            <a:t>lenght</a:t>
          </a:r>
          <a:r>
            <a:rPr lang="pl-PL" sz="1600" b="0" dirty="0">
              <a:solidFill>
                <a:schemeClr val="bg1"/>
              </a:solidFill>
              <a:latin typeface="+mj-lt"/>
            </a:rPr>
            <a:t> of </a:t>
          </a:r>
          <a:r>
            <a:rPr lang="pl-PL" sz="1600" b="0" dirty="0" err="1">
              <a:solidFill>
                <a:schemeClr val="bg1"/>
              </a:solidFill>
              <a:latin typeface="+mj-lt"/>
            </a:rPr>
            <a:t>lower</a:t>
          </a:r>
          <a:r>
            <a:rPr lang="pl-PL" sz="1600" b="0" dirty="0">
              <a:solidFill>
                <a:schemeClr val="bg1"/>
              </a:solidFill>
              <a:latin typeface="+mj-lt"/>
            </a:rPr>
            <a:t> </a:t>
          </a:r>
        </a:p>
        <a:p>
          <a:pPr algn="l"/>
          <a:r>
            <a:rPr lang="pl-PL" sz="1600" b="0" dirty="0">
              <a:solidFill>
                <a:schemeClr val="bg1"/>
              </a:solidFill>
              <a:latin typeface="+mj-lt"/>
            </a:rPr>
            <a:t>     </a:t>
          </a:r>
          <a:r>
            <a:rPr lang="pl-PL" sz="1600" b="0" dirty="0" err="1">
              <a:solidFill>
                <a:schemeClr val="bg1"/>
              </a:solidFill>
              <a:latin typeface="+mj-lt"/>
            </a:rPr>
            <a:t>extremities</a:t>
          </a:r>
          <a:endParaRPr lang="pl-PL" sz="1600" b="0" baseline="0" dirty="0">
            <a:solidFill>
              <a:schemeClr val="bg1"/>
            </a:solidFill>
            <a:latin typeface="Century Gothic" panose="020B0502020202020204" pitchFamily="34" charset="0"/>
          </a:endParaRPr>
        </a:p>
      </dgm:t>
    </dgm:pt>
    <dgm:pt modelId="{C1630415-E944-4211-AEEE-EC6AFFC8266E}" type="parTrans" cxnId="{CA4E6C16-3D9D-49DC-9987-1145571DD1F9}">
      <dgm:prSet/>
      <dgm:spPr>
        <a:ln w="57150">
          <a:solidFill>
            <a:schemeClr val="bg1"/>
          </a:solidFill>
        </a:ln>
      </dgm:spPr>
      <dgm:t>
        <a:bodyPr/>
        <a:lstStyle/>
        <a:p>
          <a:endParaRPr lang="pl-PL"/>
        </a:p>
      </dgm:t>
    </dgm:pt>
    <dgm:pt modelId="{3A6052A8-3910-4A4F-A67A-776D892515B2}" type="sibTrans" cxnId="{CA4E6C16-3D9D-49DC-9987-1145571DD1F9}">
      <dgm:prSet/>
      <dgm:spPr/>
      <dgm:t>
        <a:bodyPr/>
        <a:lstStyle/>
        <a:p>
          <a:endParaRPr lang="pl-PL"/>
        </a:p>
      </dgm:t>
    </dgm:pt>
    <dgm:pt modelId="{F17FA349-4850-419D-AFF2-DCD76C7992C4}">
      <dgm:prSet phldrT="[Tekst]" custT="1"/>
      <dgm:spPr/>
      <dgm:t>
        <a:bodyPr/>
        <a:lstStyle/>
        <a:p>
          <a:pPr algn="l"/>
          <a:r>
            <a:rPr lang="pl-PL" sz="1600" b="0" baseline="0" dirty="0">
              <a:solidFill>
                <a:schemeClr val="bg1"/>
              </a:solidFill>
              <a:latin typeface="Century Gothic" panose="020B0502020202020204" pitchFamily="34" charset="0"/>
            </a:rPr>
            <a:t> </a:t>
          </a:r>
          <a:r>
            <a:rPr lang="pl-PL" sz="1600" b="0" dirty="0">
              <a:solidFill>
                <a:schemeClr val="bg1"/>
              </a:solidFill>
              <a:latin typeface="+mj-lt"/>
            </a:rPr>
            <a:t>4. </a:t>
          </a:r>
          <a:r>
            <a:rPr lang="pl-PL" sz="1600" b="0" dirty="0" err="1">
              <a:solidFill>
                <a:schemeClr val="bg1"/>
              </a:solidFill>
              <a:latin typeface="+mj-lt"/>
            </a:rPr>
            <a:t>Static</a:t>
          </a:r>
          <a:r>
            <a:rPr lang="pl-PL" sz="1600" b="0" dirty="0">
              <a:solidFill>
                <a:schemeClr val="bg1"/>
              </a:solidFill>
              <a:latin typeface="+mj-lt"/>
            </a:rPr>
            <a:t> of </a:t>
          </a:r>
          <a:r>
            <a:rPr lang="pl-PL" sz="1600" b="0" dirty="0" err="1">
              <a:solidFill>
                <a:schemeClr val="bg1"/>
              </a:solidFill>
              <a:latin typeface="+mj-lt"/>
            </a:rPr>
            <a:t>knee</a:t>
          </a:r>
          <a:r>
            <a:rPr lang="pl-PL" sz="1600" b="0" dirty="0">
              <a:solidFill>
                <a:schemeClr val="bg1"/>
              </a:solidFill>
              <a:latin typeface="+mj-lt"/>
            </a:rPr>
            <a:t> and </a:t>
          </a:r>
          <a:r>
            <a:rPr lang="pl-PL" sz="1600" b="0" dirty="0" err="1">
              <a:solidFill>
                <a:schemeClr val="bg1"/>
              </a:solidFill>
              <a:latin typeface="+mj-lt"/>
            </a:rPr>
            <a:t>ankle</a:t>
          </a:r>
          <a:r>
            <a:rPr lang="pl-PL" sz="1600" b="0" dirty="0">
              <a:solidFill>
                <a:schemeClr val="bg1"/>
              </a:solidFill>
              <a:latin typeface="+mj-lt"/>
            </a:rPr>
            <a:t> </a:t>
          </a:r>
        </a:p>
        <a:p>
          <a:pPr algn="l"/>
          <a:r>
            <a:rPr lang="pl-PL" sz="1600" b="0" dirty="0">
              <a:solidFill>
                <a:schemeClr val="bg1"/>
              </a:solidFill>
              <a:latin typeface="+mj-lt"/>
            </a:rPr>
            <a:t>     </a:t>
          </a:r>
          <a:r>
            <a:rPr lang="pl-PL" sz="1600" b="0" dirty="0" err="1">
              <a:solidFill>
                <a:schemeClr val="bg1"/>
              </a:solidFill>
              <a:latin typeface="+mj-lt"/>
            </a:rPr>
            <a:t>joints</a:t>
          </a:r>
          <a:endParaRPr lang="pl-PL" sz="1600" b="0" baseline="0" dirty="0">
            <a:solidFill>
              <a:schemeClr val="bg1"/>
            </a:solidFill>
            <a:latin typeface="Century Gothic" panose="020B0502020202020204" pitchFamily="34" charset="0"/>
          </a:endParaRPr>
        </a:p>
      </dgm:t>
    </dgm:pt>
    <dgm:pt modelId="{E445308A-C2A4-4080-A8B1-5FF9EDE9E910}" type="parTrans" cxnId="{905AC7AA-171F-4B60-B52E-81FD4DC115D2}">
      <dgm:prSet/>
      <dgm:spPr>
        <a:ln w="57150">
          <a:solidFill>
            <a:schemeClr val="bg1"/>
          </a:solidFill>
        </a:ln>
      </dgm:spPr>
      <dgm:t>
        <a:bodyPr/>
        <a:lstStyle/>
        <a:p>
          <a:endParaRPr lang="pl-PL"/>
        </a:p>
      </dgm:t>
    </dgm:pt>
    <dgm:pt modelId="{86424EE1-A990-4BD5-95C5-18EF7B122E3E}" type="sibTrans" cxnId="{905AC7AA-171F-4B60-B52E-81FD4DC115D2}">
      <dgm:prSet/>
      <dgm:spPr/>
      <dgm:t>
        <a:bodyPr/>
        <a:lstStyle/>
        <a:p>
          <a:endParaRPr lang="pl-PL"/>
        </a:p>
      </dgm:t>
    </dgm:pt>
    <dgm:pt modelId="{2477BD8B-1C47-48B4-81F3-FAD01ED2B092}">
      <dgm:prSet phldrT="[Tekst]" custT="1"/>
      <dgm:spPr/>
      <dgm:t>
        <a:bodyPr/>
        <a:lstStyle/>
        <a:p>
          <a:pPr algn="l"/>
          <a:r>
            <a:rPr lang="pl-PL" sz="2000" b="0" baseline="0" dirty="0">
              <a:solidFill>
                <a:schemeClr val="bg1"/>
              </a:solidFill>
              <a:latin typeface="Century Gothic" panose="020B0502020202020204" pitchFamily="34" charset="0"/>
            </a:rPr>
            <a:t>               Group I</a:t>
          </a:r>
        </a:p>
      </dgm:t>
    </dgm:pt>
    <dgm:pt modelId="{17081E2B-572F-48D0-9395-CAF8DB849609}" type="parTrans" cxnId="{0365C8BA-E751-4859-989F-F165BBE2966B}">
      <dgm:prSet/>
      <dgm:spPr>
        <a:blipFill rotWithShape="0">
          <a:blip xmlns:r="http://schemas.openxmlformats.org/officeDocument/2006/relationships" r:embed="rId1"/>
          <a:srcRect/>
          <a:stretch>
            <a:fillRect t="-72000" b="-72000"/>
          </a:stretch>
        </a:blipFill>
        <a:ln>
          <a:solidFill>
            <a:schemeClr val="bg1"/>
          </a:solidFill>
        </a:ln>
      </dgm:spPr>
      <dgm:t>
        <a:bodyPr/>
        <a:lstStyle/>
        <a:p>
          <a:endParaRPr lang="pl-PL"/>
        </a:p>
      </dgm:t>
    </dgm:pt>
    <dgm:pt modelId="{1829C34F-6EBE-4CA9-8A18-B232F5D3E000}" type="sibTrans" cxnId="{0365C8BA-E751-4859-989F-F165BBE2966B}">
      <dgm:prSet/>
      <dgm:spPr/>
      <dgm:t>
        <a:bodyPr/>
        <a:lstStyle/>
        <a:p>
          <a:endParaRPr lang="pl-PL"/>
        </a:p>
      </dgm:t>
    </dgm:pt>
    <dgm:pt modelId="{6A77A6A7-89F1-480B-94AB-AE1AAFA438F4}">
      <dgm:prSet phldrT="[Tekst]" custT="1"/>
      <dgm:spPr/>
      <dgm:t>
        <a:bodyPr/>
        <a:lstStyle/>
        <a:p>
          <a:pPr algn="l"/>
          <a:r>
            <a:rPr lang="pl-PL" sz="2000" b="0" baseline="0" dirty="0">
              <a:solidFill>
                <a:schemeClr val="bg1"/>
              </a:solidFill>
              <a:latin typeface="Century Gothic" panose="020B0502020202020204" pitchFamily="34" charset="0"/>
            </a:rPr>
            <a:t>              Group II</a:t>
          </a:r>
        </a:p>
      </dgm:t>
    </dgm:pt>
    <dgm:pt modelId="{2B8B92BC-5966-4F02-831A-A6A045703A71}" type="parTrans" cxnId="{4D253014-B203-4C8C-A96B-A52D55499B47}">
      <dgm:prSet/>
      <dgm:spPr>
        <a:ln>
          <a:solidFill>
            <a:schemeClr val="bg1"/>
          </a:solidFill>
        </a:ln>
      </dgm:spPr>
      <dgm:t>
        <a:bodyPr/>
        <a:lstStyle/>
        <a:p>
          <a:endParaRPr lang="pl-PL"/>
        </a:p>
      </dgm:t>
    </dgm:pt>
    <dgm:pt modelId="{0F37A182-046B-478C-A280-363116155368}" type="sibTrans" cxnId="{4D253014-B203-4C8C-A96B-A52D55499B47}">
      <dgm:prSet/>
      <dgm:spPr/>
      <dgm:t>
        <a:bodyPr/>
        <a:lstStyle/>
        <a:p>
          <a:endParaRPr lang="pl-PL"/>
        </a:p>
      </dgm:t>
    </dgm:pt>
    <dgm:pt modelId="{D887036D-38D2-4932-BE79-5EF3C42A44CD}">
      <dgm:prSet phldrT="[Tekst]" custT="1"/>
      <dgm:spPr/>
      <dgm:t>
        <a:bodyPr/>
        <a:lstStyle/>
        <a:p>
          <a:pPr algn="l"/>
          <a:r>
            <a:rPr lang="pl-PL" sz="2000" b="0" baseline="0" dirty="0">
              <a:solidFill>
                <a:schemeClr val="bg1"/>
              </a:solidFill>
              <a:latin typeface="Century Gothic" panose="020B0502020202020204" pitchFamily="34" charset="0"/>
            </a:rPr>
            <a:t>              Group III</a:t>
          </a:r>
        </a:p>
      </dgm:t>
    </dgm:pt>
    <dgm:pt modelId="{89C4BFA9-ED2E-44D5-8673-14A17E89FCEE}" type="parTrans" cxnId="{2CBAAA3E-5B13-4F6C-9E58-B426AB797B8F}">
      <dgm:prSet/>
      <dgm:spPr>
        <a:ln>
          <a:solidFill>
            <a:schemeClr val="bg1"/>
          </a:solidFill>
        </a:ln>
      </dgm:spPr>
      <dgm:t>
        <a:bodyPr/>
        <a:lstStyle/>
        <a:p>
          <a:endParaRPr lang="pl-PL"/>
        </a:p>
      </dgm:t>
    </dgm:pt>
    <dgm:pt modelId="{84AEB0D4-642E-4E02-85D7-065CB978539C}" type="sibTrans" cxnId="{2CBAAA3E-5B13-4F6C-9E58-B426AB797B8F}">
      <dgm:prSet/>
      <dgm:spPr/>
      <dgm:t>
        <a:bodyPr/>
        <a:lstStyle/>
        <a:p>
          <a:endParaRPr lang="pl-PL"/>
        </a:p>
      </dgm:t>
    </dgm:pt>
    <dgm:pt modelId="{7516A666-7855-4E10-A34C-18B15413BB05}">
      <dgm:prSet phldrT="[Tekst]" custT="1"/>
      <dgm:spPr/>
      <dgm:t>
        <a:bodyPr/>
        <a:lstStyle/>
        <a:p>
          <a:pPr algn="l"/>
          <a:r>
            <a:rPr lang="pl-PL" sz="2000" b="0" baseline="0" dirty="0">
              <a:solidFill>
                <a:schemeClr val="bg1"/>
              </a:solidFill>
              <a:latin typeface="Century Gothic" panose="020B0502020202020204" pitchFamily="34" charset="0"/>
            </a:rPr>
            <a:t>             Group IV</a:t>
          </a:r>
        </a:p>
      </dgm:t>
    </dgm:pt>
    <dgm:pt modelId="{A9B1C217-ED3E-4039-96F5-D7B315E86D53}" type="parTrans" cxnId="{032E3A83-D906-4BF1-9776-4A7968232393}">
      <dgm:prSet/>
      <dgm:spPr>
        <a:ln>
          <a:solidFill>
            <a:schemeClr val="bg1"/>
          </a:solidFill>
        </a:ln>
      </dgm:spPr>
      <dgm:t>
        <a:bodyPr/>
        <a:lstStyle/>
        <a:p>
          <a:endParaRPr lang="pl-PL"/>
        </a:p>
      </dgm:t>
    </dgm:pt>
    <dgm:pt modelId="{26808B09-7968-4020-AC90-0EBAE9051403}" type="sibTrans" cxnId="{032E3A83-D906-4BF1-9776-4A7968232393}">
      <dgm:prSet/>
      <dgm:spPr/>
      <dgm:t>
        <a:bodyPr/>
        <a:lstStyle/>
        <a:p>
          <a:endParaRPr lang="pl-PL"/>
        </a:p>
      </dgm:t>
    </dgm:pt>
    <dgm:pt modelId="{3BCC89F5-D14E-4229-B238-AD483247F321}" type="pres">
      <dgm:prSet presAssocID="{08E1272E-BCCD-49E9-A03F-D7976A80B55B}" presName="Name0" presStyleCnt="0">
        <dgm:presLayoutVars>
          <dgm:chPref val="1"/>
          <dgm:dir/>
          <dgm:animOne val="branch"/>
          <dgm:animLvl val="lvl"/>
          <dgm:resizeHandles val="exact"/>
        </dgm:presLayoutVars>
      </dgm:prSet>
      <dgm:spPr/>
    </dgm:pt>
    <dgm:pt modelId="{C6B92CF0-7894-4A5A-AD43-152E793629A1}" type="pres">
      <dgm:prSet presAssocID="{C73918D6-2555-40D8-A1FB-373B853ADA63}" presName="root1" presStyleCnt="0"/>
      <dgm:spPr/>
    </dgm:pt>
    <dgm:pt modelId="{8B6CAEF7-ED4E-453B-A7DF-CB9D739DE3B5}" type="pres">
      <dgm:prSet presAssocID="{C73918D6-2555-40D8-A1FB-373B853ADA63}" presName="LevelOneTextNode" presStyleLbl="node0" presStyleIdx="0" presStyleCnt="1" custAng="5400000" custScaleX="115272" custScaleY="55530" custLinFactX="42186" custLinFactNeighborX="100000" custLinFactNeighborY="15000">
        <dgm:presLayoutVars>
          <dgm:chPref val="3"/>
        </dgm:presLayoutVars>
      </dgm:prSet>
      <dgm:spPr/>
    </dgm:pt>
    <dgm:pt modelId="{3313A155-1294-43BA-A278-98FAE0906559}" type="pres">
      <dgm:prSet presAssocID="{C73918D6-2555-40D8-A1FB-373B853ADA63}" presName="level2hierChild" presStyleCnt="0"/>
      <dgm:spPr/>
    </dgm:pt>
    <dgm:pt modelId="{FB10598D-3D49-4794-AC8E-CDC0E4646BB1}" type="pres">
      <dgm:prSet presAssocID="{D3D811E0-38DE-48F1-A6CA-68F70A185562}" presName="conn2-1" presStyleLbl="parChTrans1D2" presStyleIdx="0" presStyleCnt="2"/>
      <dgm:spPr/>
    </dgm:pt>
    <dgm:pt modelId="{F53CBFAD-2926-4489-A5E5-5AB2E5A88E29}" type="pres">
      <dgm:prSet presAssocID="{D3D811E0-38DE-48F1-A6CA-68F70A185562}" presName="connTx" presStyleLbl="parChTrans1D2" presStyleIdx="0" presStyleCnt="2"/>
      <dgm:spPr/>
    </dgm:pt>
    <dgm:pt modelId="{DC22CB05-4A81-4FBD-9B3B-D5C536740905}" type="pres">
      <dgm:prSet presAssocID="{75226352-1862-43C2-B8E3-CFC180004AC9}" presName="root2" presStyleCnt="0"/>
      <dgm:spPr/>
    </dgm:pt>
    <dgm:pt modelId="{4BB05E1A-8220-4348-86DB-DFDF6892F44A}" type="pres">
      <dgm:prSet presAssocID="{75226352-1862-43C2-B8E3-CFC180004AC9}" presName="LevelTwoTextNode" presStyleLbl="node2" presStyleIdx="0" presStyleCnt="2" custAng="0" custScaleX="60541" custScaleY="97456" custLinFactNeighborX="-22008" custLinFactNeighborY="-60204">
        <dgm:presLayoutVars>
          <dgm:chPref val="3"/>
        </dgm:presLayoutVars>
      </dgm:prSet>
      <dgm:spPr/>
    </dgm:pt>
    <dgm:pt modelId="{AAFF7811-9D21-43C2-B72A-18B8AF3B97E0}" type="pres">
      <dgm:prSet presAssocID="{75226352-1862-43C2-B8E3-CFC180004AC9}" presName="level3hierChild" presStyleCnt="0"/>
      <dgm:spPr/>
    </dgm:pt>
    <dgm:pt modelId="{43C634FD-A93F-406D-9187-7BC5803D8EC8}" type="pres">
      <dgm:prSet presAssocID="{6B1A0494-9D9F-4C62-8ED6-A5B461D0431F}" presName="conn2-1" presStyleLbl="parChTrans1D2" presStyleIdx="1" presStyleCnt="2"/>
      <dgm:spPr/>
    </dgm:pt>
    <dgm:pt modelId="{1596764D-68BE-4B0E-85E0-5F9FF02DD06F}" type="pres">
      <dgm:prSet presAssocID="{6B1A0494-9D9F-4C62-8ED6-A5B461D0431F}" presName="connTx" presStyleLbl="parChTrans1D2" presStyleIdx="1" presStyleCnt="2"/>
      <dgm:spPr/>
    </dgm:pt>
    <dgm:pt modelId="{2CB34FA8-DB6D-4ED0-8347-311F82382976}" type="pres">
      <dgm:prSet presAssocID="{E53C231F-B37C-4D2E-ADF2-4817E07E7E37}" presName="root2" presStyleCnt="0"/>
      <dgm:spPr/>
    </dgm:pt>
    <dgm:pt modelId="{F96F8FBD-B030-4F8B-B7E2-DA74493B9B3C}" type="pres">
      <dgm:prSet presAssocID="{E53C231F-B37C-4D2E-ADF2-4817E07E7E37}" presName="LevelTwoTextNode" presStyleLbl="node2" presStyleIdx="1" presStyleCnt="2" custAng="0" custScaleX="57487" custScaleY="95293" custLinFactY="100000" custLinFactNeighborX="-22430" custLinFactNeighborY="125077">
        <dgm:presLayoutVars>
          <dgm:chPref val="3"/>
        </dgm:presLayoutVars>
      </dgm:prSet>
      <dgm:spPr/>
    </dgm:pt>
    <dgm:pt modelId="{C534AF86-9C4D-40A7-8355-9692CCCE6F9F}" type="pres">
      <dgm:prSet presAssocID="{E53C231F-B37C-4D2E-ADF2-4817E07E7E37}" presName="level3hierChild" presStyleCnt="0"/>
      <dgm:spPr/>
    </dgm:pt>
    <dgm:pt modelId="{F401A57B-E066-4139-A2F4-5BE463E31F68}" type="pres">
      <dgm:prSet presAssocID="{E4F72F61-4405-4987-B136-A8C96166FAFA}" presName="conn2-1" presStyleLbl="parChTrans1D3" presStyleIdx="0" presStyleCnt="4"/>
      <dgm:spPr/>
    </dgm:pt>
    <dgm:pt modelId="{DAD057E0-7F53-453A-B947-2CB3FC547CDA}" type="pres">
      <dgm:prSet presAssocID="{E4F72F61-4405-4987-B136-A8C96166FAFA}" presName="connTx" presStyleLbl="parChTrans1D3" presStyleIdx="0" presStyleCnt="4"/>
      <dgm:spPr/>
    </dgm:pt>
    <dgm:pt modelId="{B2E3409E-70E1-43C6-965D-ABBF49DDFD9B}" type="pres">
      <dgm:prSet presAssocID="{C98D44CC-1BFA-4602-9F39-6E99D56DC3D6}" presName="root2" presStyleCnt="0"/>
      <dgm:spPr/>
    </dgm:pt>
    <dgm:pt modelId="{5CF3F623-ADB3-4B95-B224-FBC632B73079}" type="pres">
      <dgm:prSet presAssocID="{C98D44CC-1BFA-4602-9F39-6E99D56DC3D6}" presName="LevelTwoTextNode" presStyleLbl="node3" presStyleIdx="0" presStyleCnt="4" custAng="0" custScaleX="92925" custScaleY="77656" custLinFactNeighborX="-6398" custLinFactNeighborY="4260">
        <dgm:presLayoutVars>
          <dgm:chPref val="3"/>
        </dgm:presLayoutVars>
      </dgm:prSet>
      <dgm:spPr/>
    </dgm:pt>
    <dgm:pt modelId="{BC35AC9E-12F8-4698-838D-20F8C3A9292A}" type="pres">
      <dgm:prSet presAssocID="{C98D44CC-1BFA-4602-9F39-6E99D56DC3D6}" presName="level3hierChild" presStyleCnt="0"/>
      <dgm:spPr/>
    </dgm:pt>
    <dgm:pt modelId="{C46C1689-6328-418A-8AEE-8A1DCEBB7B08}" type="pres">
      <dgm:prSet presAssocID="{80D41681-6E40-40A5-B115-CA1C987E45A7}" presName="conn2-1" presStyleLbl="parChTrans1D3" presStyleIdx="1" presStyleCnt="4"/>
      <dgm:spPr/>
    </dgm:pt>
    <dgm:pt modelId="{20FEC3EE-27A5-4E92-B39C-25E82F77A790}" type="pres">
      <dgm:prSet presAssocID="{80D41681-6E40-40A5-B115-CA1C987E45A7}" presName="connTx" presStyleLbl="parChTrans1D3" presStyleIdx="1" presStyleCnt="4"/>
      <dgm:spPr/>
    </dgm:pt>
    <dgm:pt modelId="{9689A825-B855-482D-8D89-95F25D76AFD0}" type="pres">
      <dgm:prSet presAssocID="{CC1E1C08-5AEC-4370-991F-D5362314C19C}" presName="root2" presStyleCnt="0"/>
      <dgm:spPr/>
    </dgm:pt>
    <dgm:pt modelId="{5FCEBB42-7365-4DC1-959B-56F1DA08672C}" type="pres">
      <dgm:prSet presAssocID="{CC1E1C08-5AEC-4370-991F-D5362314C19C}" presName="LevelTwoTextNode" presStyleLbl="node3" presStyleIdx="1" presStyleCnt="4" custScaleX="92946" custScaleY="97285" custLinFactNeighborX="-6506" custLinFactNeighborY="883">
        <dgm:presLayoutVars>
          <dgm:chPref val="3"/>
        </dgm:presLayoutVars>
      </dgm:prSet>
      <dgm:spPr/>
    </dgm:pt>
    <dgm:pt modelId="{5AB0D14F-4542-42FE-B39F-EF0B9C6DBBDF}" type="pres">
      <dgm:prSet presAssocID="{CC1E1C08-5AEC-4370-991F-D5362314C19C}" presName="level3hierChild" presStyleCnt="0"/>
      <dgm:spPr/>
    </dgm:pt>
    <dgm:pt modelId="{EEF83EBF-FA47-4D75-82E5-AB4344514EBB}" type="pres">
      <dgm:prSet presAssocID="{C1630415-E944-4211-AEEE-EC6AFFC8266E}" presName="conn2-1" presStyleLbl="parChTrans1D3" presStyleIdx="2" presStyleCnt="4"/>
      <dgm:spPr/>
    </dgm:pt>
    <dgm:pt modelId="{C46E3FC1-AB20-4064-A04E-69ABEBCACC9D}" type="pres">
      <dgm:prSet presAssocID="{C1630415-E944-4211-AEEE-EC6AFFC8266E}" presName="connTx" presStyleLbl="parChTrans1D3" presStyleIdx="2" presStyleCnt="4"/>
      <dgm:spPr/>
    </dgm:pt>
    <dgm:pt modelId="{17A5EEF4-50C3-4709-8D19-148E797121B6}" type="pres">
      <dgm:prSet presAssocID="{97D42576-25C9-4A46-AC59-678183DC5316}" presName="root2" presStyleCnt="0"/>
      <dgm:spPr/>
    </dgm:pt>
    <dgm:pt modelId="{EA0D5F42-7393-40A2-B5AE-3A38D4E87A02}" type="pres">
      <dgm:prSet presAssocID="{97D42576-25C9-4A46-AC59-678183DC5316}" presName="LevelTwoTextNode" presStyleLbl="node3" presStyleIdx="2" presStyleCnt="4" custScaleX="92016" custScaleY="84756" custLinFactNeighborX="-5944" custLinFactNeighborY="12408">
        <dgm:presLayoutVars>
          <dgm:chPref val="3"/>
        </dgm:presLayoutVars>
      </dgm:prSet>
      <dgm:spPr/>
    </dgm:pt>
    <dgm:pt modelId="{0460B813-1A39-4558-96B3-BBA177559C2F}" type="pres">
      <dgm:prSet presAssocID="{97D42576-25C9-4A46-AC59-678183DC5316}" presName="level3hierChild" presStyleCnt="0"/>
      <dgm:spPr/>
    </dgm:pt>
    <dgm:pt modelId="{4986C364-1CE7-42DB-AF88-31B28FEA7902}" type="pres">
      <dgm:prSet presAssocID="{E445308A-C2A4-4080-A8B1-5FF9EDE9E910}" presName="conn2-1" presStyleLbl="parChTrans1D3" presStyleIdx="3" presStyleCnt="4"/>
      <dgm:spPr/>
    </dgm:pt>
    <dgm:pt modelId="{CDA8EA40-04D6-468F-B663-89D5C6DEA1B1}" type="pres">
      <dgm:prSet presAssocID="{E445308A-C2A4-4080-A8B1-5FF9EDE9E910}" presName="connTx" presStyleLbl="parChTrans1D3" presStyleIdx="3" presStyleCnt="4"/>
      <dgm:spPr/>
    </dgm:pt>
    <dgm:pt modelId="{E4364B9A-A83A-4402-A21B-F4E44C52A511}" type="pres">
      <dgm:prSet presAssocID="{F17FA349-4850-419D-AFF2-DCD76C7992C4}" presName="root2" presStyleCnt="0"/>
      <dgm:spPr/>
    </dgm:pt>
    <dgm:pt modelId="{CD5A8494-ACA2-4BB0-9980-50F9AF858393}" type="pres">
      <dgm:prSet presAssocID="{F17FA349-4850-419D-AFF2-DCD76C7992C4}" presName="LevelTwoTextNode" presStyleLbl="node3" presStyleIdx="3" presStyleCnt="4" custScaleX="92759" custScaleY="85002" custLinFactNeighborX="-6412" custLinFactNeighborY="23678">
        <dgm:presLayoutVars>
          <dgm:chPref val="3"/>
        </dgm:presLayoutVars>
      </dgm:prSet>
      <dgm:spPr/>
    </dgm:pt>
    <dgm:pt modelId="{3B50AF99-B858-4809-B12C-C1F4EEA1423B}" type="pres">
      <dgm:prSet presAssocID="{F17FA349-4850-419D-AFF2-DCD76C7992C4}" presName="level3hierChild" presStyleCnt="0"/>
      <dgm:spPr/>
    </dgm:pt>
    <dgm:pt modelId="{F6690C0A-D933-4457-A414-5B3A48B77843}" type="pres">
      <dgm:prSet presAssocID="{17081E2B-572F-48D0-9395-CAF8DB849609}" presName="conn2-1" presStyleLbl="parChTrans1D4" presStyleIdx="0" presStyleCnt="4"/>
      <dgm:spPr/>
    </dgm:pt>
    <dgm:pt modelId="{A6C5136E-4225-4FF0-80A3-E6E42EB01731}" type="pres">
      <dgm:prSet presAssocID="{17081E2B-572F-48D0-9395-CAF8DB849609}" presName="connTx" presStyleLbl="parChTrans1D4" presStyleIdx="0" presStyleCnt="4"/>
      <dgm:spPr/>
    </dgm:pt>
    <dgm:pt modelId="{AC6E34A7-78EB-4E47-8252-9E1656B40410}" type="pres">
      <dgm:prSet presAssocID="{2477BD8B-1C47-48B4-81F3-FAD01ED2B092}" presName="root2" presStyleCnt="0"/>
      <dgm:spPr/>
    </dgm:pt>
    <dgm:pt modelId="{C01816DC-92FF-479C-866E-BC86E423473D}" type="pres">
      <dgm:prSet presAssocID="{2477BD8B-1C47-48B4-81F3-FAD01ED2B092}" presName="LevelTwoTextNode" presStyleLbl="node4" presStyleIdx="0" presStyleCnt="4" custLinFactY="-42617" custLinFactNeighborX="612" custLinFactNeighborY="-100000">
        <dgm:presLayoutVars>
          <dgm:chPref val="3"/>
        </dgm:presLayoutVars>
      </dgm:prSet>
      <dgm:spPr/>
    </dgm:pt>
    <dgm:pt modelId="{67C1BB31-00FE-4500-8B3E-356460AE587C}" type="pres">
      <dgm:prSet presAssocID="{2477BD8B-1C47-48B4-81F3-FAD01ED2B092}" presName="level3hierChild" presStyleCnt="0"/>
      <dgm:spPr/>
    </dgm:pt>
    <dgm:pt modelId="{D144A212-36AA-4919-B580-DA868A71D9BE}" type="pres">
      <dgm:prSet presAssocID="{2B8B92BC-5966-4F02-831A-A6A045703A71}" presName="conn2-1" presStyleLbl="parChTrans1D4" presStyleIdx="1" presStyleCnt="4"/>
      <dgm:spPr/>
    </dgm:pt>
    <dgm:pt modelId="{A3C1A692-55B1-4E56-B6CF-EA006AFC8BE8}" type="pres">
      <dgm:prSet presAssocID="{2B8B92BC-5966-4F02-831A-A6A045703A71}" presName="connTx" presStyleLbl="parChTrans1D4" presStyleIdx="1" presStyleCnt="4"/>
      <dgm:spPr/>
    </dgm:pt>
    <dgm:pt modelId="{78D59C13-C532-43D8-8463-72B583A31524}" type="pres">
      <dgm:prSet presAssocID="{6A77A6A7-89F1-480B-94AB-AE1AAFA438F4}" presName="root2" presStyleCnt="0"/>
      <dgm:spPr/>
    </dgm:pt>
    <dgm:pt modelId="{281F4422-56FF-460E-AE75-00C1D54B3AC9}" type="pres">
      <dgm:prSet presAssocID="{6A77A6A7-89F1-480B-94AB-AE1AAFA438F4}" presName="LevelTwoTextNode" presStyleLbl="node4" presStyleIdx="1" presStyleCnt="4" custLinFactY="-33144" custLinFactNeighborX="-80" custLinFactNeighborY="-100000">
        <dgm:presLayoutVars>
          <dgm:chPref val="3"/>
        </dgm:presLayoutVars>
      </dgm:prSet>
      <dgm:spPr/>
    </dgm:pt>
    <dgm:pt modelId="{83AF0969-824B-4807-926C-0ADF0B9B9575}" type="pres">
      <dgm:prSet presAssocID="{6A77A6A7-89F1-480B-94AB-AE1AAFA438F4}" presName="level3hierChild" presStyleCnt="0"/>
      <dgm:spPr/>
    </dgm:pt>
    <dgm:pt modelId="{476228DB-78ED-42A4-BC5F-E6058B3FFBD4}" type="pres">
      <dgm:prSet presAssocID="{89C4BFA9-ED2E-44D5-8673-14A17E89FCEE}" presName="conn2-1" presStyleLbl="parChTrans1D4" presStyleIdx="2" presStyleCnt="4"/>
      <dgm:spPr/>
    </dgm:pt>
    <dgm:pt modelId="{AA5F380E-CEDE-4415-A66E-01E658BE61DB}" type="pres">
      <dgm:prSet presAssocID="{89C4BFA9-ED2E-44D5-8673-14A17E89FCEE}" presName="connTx" presStyleLbl="parChTrans1D4" presStyleIdx="2" presStyleCnt="4"/>
      <dgm:spPr/>
    </dgm:pt>
    <dgm:pt modelId="{871B44BD-C693-42C9-B151-6115B93E26CC}" type="pres">
      <dgm:prSet presAssocID="{D887036D-38D2-4932-BE79-5EF3C42A44CD}" presName="root2" presStyleCnt="0"/>
      <dgm:spPr/>
    </dgm:pt>
    <dgm:pt modelId="{BE7EDC30-7624-4F81-B5E6-5223CEF9BCF0}" type="pres">
      <dgm:prSet presAssocID="{D887036D-38D2-4932-BE79-5EF3C42A44CD}" presName="LevelTwoTextNode" presStyleLbl="node4" presStyleIdx="2" presStyleCnt="4" custLinFactY="-24267" custLinFactNeighborX="612" custLinFactNeighborY="-100000">
        <dgm:presLayoutVars>
          <dgm:chPref val="3"/>
        </dgm:presLayoutVars>
      </dgm:prSet>
      <dgm:spPr/>
    </dgm:pt>
    <dgm:pt modelId="{D04BB6F0-DC1A-4191-BDBF-7D91F4E94BDD}" type="pres">
      <dgm:prSet presAssocID="{D887036D-38D2-4932-BE79-5EF3C42A44CD}" presName="level3hierChild" presStyleCnt="0"/>
      <dgm:spPr/>
    </dgm:pt>
    <dgm:pt modelId="{FBAE2BC7-3672-4FC1-99B3-4F94C2FF2266}" type="pres">
      <dgm:prSet presAssocID="{A9B1C217-ED3E-4039-96F5-D7B315E86D53}" presName="conn2-1" presStyleLbl="parChTrans1D4" presStyleIdx="3" presStyleCnt="4"/>
      <dgm:spPr/>
    </dgm:pt>
    <dgm:pt modelId="{3E474DF8-040A-422D-BD3A-6C8DBCC198B2}" type="pres">
      <dgm:prSet presAssocID="{A9B1C217-ED3E-4039-96F5-D7B315E86D53}" presName="connTx" presStyleLbl="parChTrans1D4" presStyleIdx="3" presStyleCnt="4"/>
      <dgm:spPr/>
    </dgm:pt>
    <dgm:pt modelId="{B5534541-CB86-4AB8-ACE6-B2A9D4489760}" type="pres">
      <dgm:prSet presAssocID="{7516A666-7855-4E10-A34C-18B15413BB05}" presName="root2" presStyleCnt="0"/>
      <dgm:spPr/>
    </dgm:pt>
    <dgm:pt modelId="{84571D73-B421-4677-BF63-B4BF5E3F0777}" type="pres">
      <dgm:prSet presAssocID="{7516A666-7855-4E10-A34C-18B15413BB05}" presName="LevelTwoTextNode" presStyleLbl="node4" presStyleIdx="3" presStyleCnt="4" custLinFactY="-15540" custLinFactNeighborX="80923" custLinFactNeighborY="-100000">
        <dgm:presLayoutVars>
          <dgm:chPref val="3"/>
        </dgm:presLayoutVars>
      </dgm:prSet>
      <dgm:spPr/>
    </dgm:pt>
    <dgm:pt modelId="{5499D515-B236-42ED-9BE4-2E798A54EED8}" type="pres">
      <dgm:prSet presAssocID="{7516A666-7855-4E10-A34C-18B15413BB05}" presName="level3hierChild" presStyleCnt="0"/>
      <dgm:spPr/>
    </dgm:pt>
  </dgm:ptLst>
  <dgm:cxnLst>
    <dgm:cxn modelId="{F24BDC0D-8A9F-48D9-A780-A2C45AFD3E72}" type="presOf" srcId="{2477BD8B-1C47-48B4-81F3-FAD01ED2B092}" destId="{C01816DC-92FF-479C-866E-BC86E423473D}" srcOrd="0" destOrd="0" presId="urn:microsoft.com/office/officeart/2008/layout/HorizontalMultiLevelHierarchy"/>
    <dgm:cxn modelId="{4D253014-B203-4C8C-A96B-A52D55499B47}" srcId="{F17FA349-4850-419D-AFF2-DCD76C7992C4}" destId="{6A77A6A7-89F1-480B-94AB-AE1AAFA438F4}" srcOrd="1" destOrd="0" parTransId="{2B8B92BC-5966-4F02-831A-A6A045703A71}" sibTransId="{0F37A182-046B-478C-A280-363116155368}"/>
    <dgm:cxn modelId="{CA4E6C16-3D9D-49DC-9987-1145571DD1F9}" srcId="{E53C231F-B37C-4D2E-ADF2-4817E07E7E37}" destId="{97D42576-25C9-4A46-AC59-678183DC5316}" srcOrd="2" destOrd="0" parTransId="{C1630415-E944-4211-AEEE-EC6AFFC8266E}" sibTransId="{3A6052A8-3910-4A4F-A67A-776D892515B2}"/>
    <dgm:cxn modelId="{4AA07318-247A-4F63-B7F3-1E18717C76E6}" type="presOf" srcId="{D887036D-38D2-4932-BE79-5EF3C42A44CD}" destId="{BE7EDC30-7624-4F81-B5E6-5223CEF9BCF0}" srcOrd="0" destOrd="0" presId="urn:microsoft.com/office/officeart/2008/layout/HorizontalMultiLevelHierarchy"/>
    <dgm:cxn modelId="{F7B08D18-FF3B-4BDF-A176-60D0FBF9DEE6}" type="presOf" srcId="{89C4BFA9-ED2E-44D5-8673-14A17E89FCEE}" destId="{AA5F380E-CEDE-4415-A66E-01E658BE61DB}" srcOrd="1" destOrd="0" presId="urn:microsoft.com/office/officeart/2008/layout/HorizontalMultiLevelHierarchy"/>
    <dgm:cxn modelId="{304F381E-57A6-4F6B-B17C-3802296938FC}" type="presOf" srcId="{75226352-1862-43C2-B8E3-CFC180004AC9}" destId="{4BB05E1A-8220-4348-86DB-DFDF6892F44A}" srcOrd="0" destOrd="0" presId="urn:microsoft.com/office/officeart/2008/layout/HorizontalMultiLevelHierarchy"/>
    <dgm:cxn modelId="{81305921-CB21-4C93-82A0-85C96C2F4DDD}" type="presOf" srcId="{80D41681-6E40-40A5-B115-CA1C987E45A7}" destId="{20FEC3EE-27A5-4E92-B39C-25E82F77A790}" srcOrd="1" destOrd="0" presId="urn:microsoft.com/office/officeart/2008/layout/HorizontalMultiLevelHierarchy"/>
    <dgm:cxn modelId="{40448523-A894-4A86-B889-2A2B2B108533}" srcId="{C73918D6-2555-40D8-A1FB-373B853ADA63}" destId="{75226352-1862-43C2-B8E3-CFC180004AC9}" srcOrd="0" destOrd="0" parTransId="{D3D811E0-38DE-48F1-A6CA-68F70A185562}" sibTransId="{1FBF7E55-991F-42E4-8CDA-71225E62BAE6}"/>
    <dgm:cxn modelId="{05EE6925-2EE1-45BF-B6EB-4510111CECFA}" type="presOf" srcId="{17081E2B-572F-48D0-9395-CAF8DB849609}" destId="{A6C5136E-4225-4FF0-80A3-E6E42EB01731}" srcOrd="1" destOrd="0" presId="urn:microsoft.com/office/officeart/2008/layout/HorizontalMultiLevelHierarchy"/>
    <dgm:cxn modelId="{CC110D26-7ADF-4859-A349-8B2D770574A1}" type="presOf" srcId="{80D41681-6E40-40A5-B115-CA1C987E45A7}" destId="{C46C1689-6328-418A-8AEE-8A1DCEBB7B08}" srcOrd="0" destOrd="0" presId="urn:microsoft.com/office/officeart/2008/layout/HorizontalMultiLevelHierarchy"/>
    <dgm:cxn modelId="{5CBF2F2D-54FB-4324-9846-1284CBDB0A5D}" type="presOf" srcId="{C1630415-E944-4211-AEEE-EC6AFFC8266E}" destId="{EEF83EBF-FA47-4D75-82E5-AB4344514EBB}" srcOrd="0" destOrd="0" presId="urn:microsoft.com/office/officeart/2008/layout/HorizontalMultiLevelHierarchy"/>
    <dgm:cxn modelId="{867D4838-2D63-4666-A99F-69DD091D23DC}" type="presOf" srcId="{E445308A-C2A4-4080-A8B1-5FF9EDE9E910}" destId="{CDA8EA40-04D6-468F-B663-89D5C6DEA1B1}" srcOrd="1" destOrd="0" presId="urn:microsoft.com/office/officeart/2008/layout/HorizontalMultiLevelHierarchy"/>
    <dgm:cxn modelId="{3D4F213C-D367-42FA-B4F2-12B75EE87C1B}" type="presOf" srcId="{2B8B92BC-5966-4F02-831A-A6A045703A71}" destId="{D144A212-36AA-4919-B580-DA868A71D9BE}" srcOrd="0" destOrd="0" presId="urn:microsoft.com/office/officeart/2008/layout/HorizontalMultiLevelHierarchy"/>
    <dgm:cxn modelId="{014ADE3C-BBFC-4F3C-92E7-B7D501905E39}" type="presOf" srcId="{6B1A0494-9D9F-4C62-8ED6-A5B461D0431F}" destId="{1596764D-68BE-4B0E-85E0-5F9FF02DD06F}" srcOrd="1" destOrd="0" presId="urn:microsoft.com/office/officeart/2008/layout/HorizontalMultiLevelHierarchy"/>
    <dgm:cxn modelId="{2CBAAA3E-5B13-4F6C-9E58-B426AB797B8F}" srcId="{F17FA349-4850-419D-AFF2-DCD76C7992C4}" destId="{D887036D-38D2-4932-BE79-5EF3C42A44CD}" srcOrd="2" destOrd="0" parTransId="{89C4BFA9-ED2E-44D5-8673-14A17E89FCEE}" sibTransId="{84AEB0D4-642E-4E02-85D7-065CB978539C}"/>
    <dgm:cxn modelId="{637D425E-E077-426F-84DE-8A8E0E1AE3ED}" type="presOf" srcId="{C98D44CC-1BFA-4602-9F39-6E99D56DC3D6}" destId="{5CF3F623-ADB3-4B95-B224-FBC632B73079}" srcOrd="0" destOrd="0" presId="urn:microsoft.com/office/officeart/2008/layout/HorizontalMultiLevelHierarchy"/>
    <dgm:cxn modelId="{06A68A69-4DCE-46BD-955B-ADF5A39B7473}" type="presOf" srcId="{D3D811E0-38DE-48F1-A6CA-68F70A185562}" destId="{F53CBFAD-2926-4489-A5E5-5AB2E5A88E29}" srcOrd="1" destOrd="0" presId="urn:microsoft.com/office/officeart/2008/layout/HorizontalMultiLevelHierarchy"/>
    <dgm:cxn modelId="{C1E4BA69-FFF1-4FDF-8796-1D24569AC259}" srcId="{C73918D6-2555-40D8-A1FB-373B853ADA63}" destId="{E53C231F-B37C-4D2E-ADF2-4817E07E7E37}" srcOrd="1" destOrd="0" parTransId="{6B1A0494-9D9F-4C62-8ED6-A5B461D0431F}" sibTransId="{4D33FECB-A6D2-4BDC-B15C-2B0816F032DB}"/>
    <dgm:cxn modelId="{83557A6D-01FE-4F34-B41B-430EEC980E13}" type="presOf" srcId="{08E1272E-BCCD-49E9-A03F-D7976A80B55B}" destId="{3BCC89F5-D14E-4229-B238-AD483247F321}" srcOrd="0" destOrd="0" presId="urn:microsoft.com/office/officeart/2008/layout/HorizontalMultiLevelHierarchy"/>
    <dgm:cxn modelId="{5F97644E-04B4-4C3F-BC76-25DBE327CC36}" type="presOf" srcId="{17081E2B-572F-48D0-9395-CAF8DB849609}" destId="{F6690C0A-D933-4457-A414-5B3A48B77843}" srcOrd="0" destOrd="0" presId="urn:microsoft.com/office/officeart/2008/layout/HorizontalMultiLevelHierarchy"/>
    <dgm:cxn modelId="{B701E054-19C2-4B57-B782-09A78FBC071F}" srcId="{08E1272E-BCCD-49E9-A03F-D7976A80B55B}" destId="{C73918D6-2555-40D8-A1FB-373B853ADA63}" srcOrd="0" destOrd="0" parTransId="{C23AC786-17E2-4B95-AA70-05BDF9A06FA3}" sibTransId="{8ABEF5B5-E0FD-408E-9EB7-82C3A085FEAA}"/>
    <dgm:cxn modelId="{F1F67259-E9D5-46B5-81B5-A8DC819BEB86}" type="presOf" srcId="{89C4BFA9-ED2E-44D5-8673-14A17E89FCEE}" destId="{476228DB-78ED-42A4-BC5F-E6058B3FFBD4}" srcOrd="0" destOrd="0" presId="urn:microsoft.com/office/officeart/2008/layout/HorizontalMultiLevelHierarchy"/>
    <dgm:cxn modelId="{032E3A83-D906-4BF1-9776-4A7968232393}" srcId="{F17FA349-4850-419D-AFF2-DCD76C7992C4}" destId="{7516A666-7855-4E10-A34C-18B15413BB05}" srcOrd="3" destOrd="0" parTransId="{A9B1C217-ED3E-4039-96F5-D7B315E86D53}" sibTransId="{26808B09-7968-4020-AC90-0EBAE9051403}"/>
    <dgm:cxn modelId="{0065D383-9A9D-4037-A2C1-D5D7013663F2}" type="presOf" srcId="{A9B1C217-ED3E-4039-96F5-D7B315E86D53}" destId="{3E474DF8-040A-422D-BD3A-6C8DBCC198B2}" srcOrd="1" destOrd="0" presId="urn:microsoft.com/office/officeart/2008/layout/HorizontalMultiLevelHierarchy"/>
    <dgm:cxn modelId="{01B6EF94-6A43-4728-9E3E-F99B0C805299}" type="presOf" srcId="{E445308A-C2A4-4080-A8B1-5FF9EDE9E910}" destId="{4986C364-1CE7-42DB-AF88-31B28FEA7902}" srcOrd="0" destOrd="0" presId="urn:microsoft.com/office/officeart/2008/layout/HorizontalMultiLevelHierarchy"/>
    <dgm:cxn modelId="{541BDB9B-326B-4198-9726-B6AD306D8608}" type="presOf" srcId="{E4F72F61-4405-4987-B136-A8C96166FAFA}" destId="{DAD057E0-7F53-453A-B947-2CB3FC547CDA}" srcOrd="1" destOrd="0" presId="urn:microsoft.com/office/officeart/2008/layout/HorizontalMultiLevelHierarchy"/>
    <dgm:cxn modelId="{46F264A0-B0A4-4026-9E25-369B897EF066}" type="presOf" srcId="{2B8B92BC-5966-4F02-831A-A6A045703A71}" destId="{A3C1A692-55B1-4E56-B6CF-EA006AFC8BE8}" srcOrd="1" destOrd="0" presId="urn:microsoft.com/office/officeart/2008/layout/HorizontalMultiLevelHierarchy"/>
    <dgm:cxn modelId="{1A3AC9A2-20E0-45D0-BF2A-511CF2B29EF1}" type="presOf" srcId="{E4F72F61-4405-4987-B136-A8C96166FAFA}" destId="{F401A57B-E066-4139-A2F4-5BE463E31F68}" srcOrd="0" destOrd="0" presId="urn:microsoft.com/office/officeart/2008/layout/HorizontalMultiLevelHierarchy"/>
    <dgm:cxn modelId="{42CD31A6-8DA6-49D5-ADFF-D61718FC183C}" type="presOf" srcId="{7516A666-7855-4E10-A34C-18B15413BB05}" destId="{84571D73-B421-4677-BF63-B4BF5E3F0777}" srcOrd="0" destOrd="0" presId="urn:microsoft.com/office/officeart/2008/layout/HorizontalMultiLevelHierarchy"/>
    <dgm:cxn modelId="{905AC7AA-171F-4B60-B52E-81FD4DC115D2}" srcId="{E53C231F-B37C-4D2E-ADF2-4817E07E7E37}" destId="{F17FA349-4850-419D-AFF2-DCD76C7992C4}" srcOrd="3" destOrd="0" parTransId="{E445308A-C2A4-4080-A8B1-5FF9EDE9E910}" sibTransId="{86424EE1-A990-4BD5-95C5-18EF7B122E3E}"/>
    <dgm:cxn modelId="{EC365CB4-F3A8-4C31-B8D6-B1812F92A4A4}" type="presOf" srcId="{97D42576-25C9-4A46-AC59-678183DC5316}" destId="{EA0D5F42-7393-40A2-B5AE-3A38D4E87A02}" srcOrd="0" destOrd="0" presId="urn:microsoft.com/office/officeart/2008/layout/HorizontalMultiLevelHierarchy"/>
    <dgm:cxn modelId="{2C30BDB6-3116-41D3-AF25-1A3EF0FD50E2}" type="presOf" srcId="{E53C231F-B37C-4D2E-ADF2-4817E07E7E37}" destId="{F96F8FBD-B030-4F8B-B7E2-DA74493B9B3C}" srcOrd="0" destOrd="0" presId="urn:microsoft.com/office/officeart/2008/layout/HorizontalMultiLevelHierarchy"/>
    <dgm:cxn modelId="{0365C8BA-E751-4859-989F-F165BBE2966B}" srcId="{F17FA349-4850-419D-AFF2-DCD76C7992C4}" destId="{2477BD8B-1C47-48B4-81F3-FAD01ED2B092}" srcOrd="0" destOrd="0" parTransId="{17081E2B-572F-48D0-9395-CAF8DB849609}" sibTransId="{1829C34F-6EBE-4CA9-8A18-B232F5D3E000}"/>
    <dgm:cxn modelId="{762BB2BC-4253-4527-B8F9-724155DBA781}" type="presOf" srcId="{D3D811E0-38DE-48F1-A6CA-68F70A185562}" destId="{FB10598D-3D49-4794-AC8E-CDC0E4646BB1}" srcOrd="0" destOrd="0" presId="urn:microsoft.com/office/officeart/2008/layout/HorizontalMultiLevelHierarchy"/>
    <dgm:cxn modelId="{B8B19DC3-9F7D-429B-9EE9-BA5C99EC8E33}" type="presOf" srcId="{6B1A0494-9D9F-4C62-8ED6-A5B461D0431F}" destId="{43C634FD-A93F-406D-9187-7BC5803D8EC8}" srcOrd="0" destOrd="0" presId="urn:microsoft.com/office/officeart/2008/layout/HorizontalMultiLevelHierarchy"/>
    <dgm:cxn modelId="{82602DC9-02D7-4522-86DF-8CBD56200AEA}" type="presOf" srcId="{C73918D6-2555-40D8-A1FB-373B853ADA63}" destId="{8B6CAEF7-ED4E-453B-A7DF-CB9D739DE3B5}" srcOrd="0" destOrd="0" presId="urn:microsoft.com/office/officeart/2008/layout/HorizontalMultiLevelHierarchy"/>
    <dgm:cxn modelId="{CFBF4DCA-82E7-43CC-8F46-9E452875DD1B}" type="presOf" srcId="{F17FA349-4850-419D-AFF2-DCD76C7992C4}" destId="{CD5A8494-ACA2-4BB0-9980-50F9AF858393}" srcOrd="0" destOrd="0" presId="urn:microsoft.com/office/officeart/2008/layout/HorizontalMultiLevelHierarchy"/>
    <dgm:cxn modelId="{4993E7D0-53BC-4391-B65D-A1B27142A4E6}" type="presOf" srcId="{6A77A6A7-89F1-480B-94AB-AE1AAFA438F4}" destId="{281F4422-56FF-460E-AE75-00C1D54B3AC9}" srcOrd="0" destOrd="0" presId="urn:microsoft.com/office/officeart/2008/layout/HorizontalMultiLevelHierarchy"/>
    <dgm:cxn modelId="{18927BD5-618F-436A-A41B-C64BAC58C57C}" type="presOf" srcId="{A9B1C217-ED3E-4039-96F5-D7B315E86D53}" destId="{FBAE2BC7-3672-4FC1-99B3-4F94C2FF2266}" srcOrd="0" destOrd="0" presId="urn:microsoft.com/office/officeart/2008/layout/HorizontalMultiLevelHierarchy"/>
    <dgm:cxn modelId="{4832E4DF-2ABE-44A0-88CA-3BD57E4F24C6}" srcId="{E53C231F-B37C-4D2E-ADF2-4817E07E7E37}" destId="{C98D44CC-1BFA-4602-9F39-6E99D56DC3D6}" srcOrd="0" destOrd="0" parTransId="{E4F72F61-4405-4987-B136-A8C96166FAFA}" sibTransId="{9134B6AF-B2E9-4DC6-8A61-6AA534DC9F04}"/>
    <dgm:cxn modelId="{16912BE2-9D83-45B8-B8D4-B7C015494E3E}" type="presOf" srcId="{CC1E1C08-5AEC-4370-991F-D5362314C19C}" destId="{5FCEBB42-7365-4DC1-959B-56F1DA08672C}" srcOrd="0" destOrd="0" presId="urn:microsoft.com/office/officeart/2008/layout/HorizontalMultiLevelHierarchy"/>
    <dgm:cxn modelId="{805D35EA-19BB-4C6D-9D49-256CAA360E5A}" srcId="{E53C231F-B37C-4D2E-ADF2-4817E07E7E37}" destId="{CC1E1C08-5AEC-4370-991F-D5362314C19C}" srcOrd="1" destOrd="0" parTransId="{80D41681-6E40-40A5-B115-CA1C987E45A7}" sibTransId="{9B730DE0-315E-40AC-BF79-2CA1B6285DAD}"/>
    <dgm:cxn modelId="{AC0AA7EF-D477-4C1E-8DA8-0D39EE5D445F}" type="presOf" srcId="{C1630415-E944-4211-AEEE-EC6AFFC8266E}" destId="{C46E3FC1-AB20-4064-A04E-69ABEBCACC9D}" srcOrd="1" destOrd="0" presId="urn:microsoft.com/office/officeart/2008/layout/HorizontalMultiLevelHierarchy"/>
    <dgm:cxn modelId="{033E144A-357B-4A2B-9867-59294C70345E}" type="presParOf" srcId="{3BCC89F5-D14E-4229-B238-AD483247F321}" destId="{C6B92CF0-7894-4A5A-AD43-152E793629A1}" srcOrd="0" destOrd="0" presId="urn:microsoft.com/office/officeart/2008/layout/HorizontalMultiLevelHierarchy"/>
    <dgm:cxn modelId="{82FF060B-095C-4024-903F-20782AAE416B}" type="presParOf" srcId="{C6B92CF0-7894-4A5A-AD43-152E793629A1}" destId="{8B6CAEF7-ED4E-453B-A7DF-CB9D739DE3B5}" srcOrd="0" destOrd="0" presId="urn:microsoft.com/office/officeart/2008/layout/HorizontalMultiLevelHierarchy"/>
    <dgm:cxn modelId="{AA937205-019D-4B0B-9657-547D76C09027}" type="presParOf" srcId="{C6B92CF0-7894-4A5A-AD43-152E793629A1}" destId="{3313A155-1294-43BA-A278-98FAE0906559}" srcOrd="1" destOrd="0" presId="urn:microsoft.com/office/officeart/2008/layout/HorizontalMultiLevelHierarchy"/>
    <dgm:cxn modelId="{CCBAD231-1FD6-4123-B9C2-BC81A1EBF048}" type="presParOf" srcId="{3313A155-1294-43BA-A278-98FAE0906559}" destId="{FB10598D-3D49-4794-AC8E-CDC0E4646BB1}" srcOrd="0" destOrd="0" presId="urn:microsoft.com/office/officeart/2008/layout/HorizontalMultiLevelHierarchy"/>
    <dgm:cxn modelId="{ABA5E11D-5539-4F5C-885B-7B392CD3C0D1}" type="presParOf" srcId="{FB10598D-3D49-4794-AC8E-CDC0E4646BB1}" destId="{F53CBFAD-2926-4489-A5E5-5AB2E5A88E29}" srcOrd="0" destOrd="0" presId="urn:microsoft.com/office/officeart/2008/layout/HorizontalMultiLevelHierarchy"/>
    <dgm:cxn modelId="{DD9A420C-6AA5-4CEB-9360-16D24D65B1C5}" type="presParOf" srcId="{3313A155-1294-43BA-A278-98FAE0906559}" destId="{DC22CB05-4A81-4FBD-9B3B-D5C536740905}" srcOrd="1" destOrd="0" presId="urn:microsoft.com/office/officeart/2008/layout/HorizontalMultiLevelHierarchy"/>
    <dgm:cxn modelId="{A2FC3F35-C878-41E3-9EED-438996347FC2}" type="presParOf" srcId="{DC22CB05-4A81-4FBD-9B3B-D5C536740905}" destId="{4BB05E1A-8220-4348-86DB-DFDF6892F44A}" srcOrd="0" destOrd="0" presId="urn:microsoft.com/office/officeart/2008/layout/HorizontalMultiLevelHierarchy"/>
    <dgm:cxn modelId="{C6BEE53C-A6E0-47C7-B8CD-DAE1658A36EB}" type="presParOf" srcId="{DC22CB05-4A81-4FBD-9B3B-D5C536740905}" destId="{AAFF7811-9D21-43C2-B72A-18B8AF3B97E0}" srcOrd="1" destOrd="0" presId="urn:microsoft.com/office/officeart/2008/layout/HorizontalMultiLevelHierarchy"/>
    <dgm:cxn modelId="{3B60B05F-4F2F-415F-9B87-4628306FBFF0}" type="presParOf" srcId="{3313A155-1294-43BA-A278-98FAE0906559}" destId="{43C634FD-A93F-406D-9187-7BC5803D8EC8}" srcOrd="2" destOrd="0" presId="urn:microsoft.com/office/officeart/2008/layout/HorizontalMultiLevelHierarchy"/>
    <dgm:cxn modelId="{2E45A60C-5036-4CBE-A77A-5D8B8520F3A1}" type="presParOf" srcId="{43C634FD-A93F-406D-9187-7BC5803D8EC8}" destId="{1596764D-68BE-4B0E-85E0-5F9FF02DD06F}" srcOrd="0" destOrd="0" presId="urn:microsoft.com/office/officeart/2008/layout/HorizontalMultiLevelHierarchy"/>
    <dgm:cxn modelId="{883B8C03-1B11-4309-BD5A-D38389BF4337}" type="presParOf" srcId="{3313A155-1294-43BA-A278-98FAE0906559}" destId="{2CB34FA8-DB6D-4ED0-8347-311F82382976}" srcOrd="3" destOrd="0" presId="urn:microsoft.com/office/officeart/2008/layout/HorizontalMultiLevelHierarchy"/>
    <dgm:cxn modelId="{BE75DF6A-7E3C-42E2-A8F6-1E19FBB33E99}" type="presParOf" srcId="{2CB34FA8-DB6D-4ED0-8347-311F82382976}" destId="{F96F8FBD-B030-4F8B-B7E2-DA74493B9B3C}" srcOrd="0" destOrd="0" presId="urn:microsoft.com/office/officeart/2008/layout/HorizontalMultiLevelHierarchy"/>
    <dgm:cxn modelId="{91A64DFE-7FAD-4F89-93B0-56B4B78507E6}" type="presParOf" srcId="{2CB34FA8-DB6D-4ED0-8347-311F82382976}" destId="{C534AF86-9C4D-40A7-8355-9692CCCE6F9F}" srcOrd="1" destOrd="0" presId="urn:microsoft.com/office/officeart/2008/layout/HorizontalMultiLevelHierarchy"/>
    <dgm:cxn modelId="{E9590E03-7BE3-4D42-9D40-54D48FBB654F}" type="presParOf" srcId="{C534AF86-9C4D-40A7-8355-9692CCCE6F9F}" destId="{F401A57B-E066-4139-A2F4-5BE463E31F68}" srcOrd="0" destOrd="0" presId="urn:microsoft.com/office/officeart/2008/layout/HorizontalMultiLevelHierarchy"/>
    <dgm:cxn modelId="{ABC0BD70-694B-4206-8C65-08617389C629}" type="presParOf" srcId="{F401A57B-E066-4139-A2F4-5BE463E31F68}" destId="{DAD057E0-7F53-453A-B947-2CB3FC547CDA}" srcOrd="0" destOrd="0" presId="urn:microsoft.com/office/officeart/2008/layout/HorizontalMultiLevelHierarchy"/>
    <dgm:cxn modelId="{494AA6D4-95B2-4F37-AE82-D80A7280F7F2}" type="presParOf" srcId="{C534AF86-9C4D-40A7-8355-9692CCCE6F9F}" destId="{B2E3409E-70E1-43C6-965D-ABBF49DDFD9B}" srcOrd="1" destOrd="0" presId="urn:microsoft.com/office/officeart/2008/layout/HorizontalMultiLevelHierarchy"/>
    <dgm:cxn modelId="{04F5C170-3669-4353-9506-CA78488A371A}" type="presParOf" srcId="{B2E3409E-70E1-43C6-965D-ABBF49DDFD9B}" destId="{5CF3F623-ADB3-4B95-B224-FBC632B73079}" srcOrd="0" destOrd="0" presId="urn:microsoft.com/office/officeart/2008/layout/HorizontalMultiLevelHierarchy"/>
    <dgm:cxn modelId="{D1C8368F-2A0F-4A35-B77F-E7567E30E57F}" type="presParOf" srcId="{B2E3409E-70E1-43C6-965D-ABBF49DDFD9B}" destId="{BC35AC9E-12F8-4698-838D-20F8C3A9292A}" srcOrd="1" destOrd="0" presId="urn:microsoft.com/office/officeart/2008/layout/HorizontalMultiLevelHierarchy"/>
    <dgm:cxn modelId="{B0DAA8DC-EAAB-4134-8E85-35B5E00F3B1B}" type="presParOf" srcId="{C534AF86-9C4D-40A7-8355-9692CCCE6F9F}" destId="{C46C1689-6328-418A-8AEE-8A1DCEBB7B08}" srcOrd="2" destOrd="0" presId="urn:microsoft.com/office/officeart/2008/layout/HorizontalMultiLevelHierarchy"/>
    <dgm:cxn modelId="{75AA24C3-18F2-4A17-8730-981478457FE4}" type="presParOf" srcId="{C46C1689-6328-418A-8AEE-8A1DCEBB7B08}" destId="{20FEC3EE-27A5-4E92-B39C-25E82F77A790}" srcOrd="0" destOrd="0" presId="urn:microsoft.com/office/officeart/2008/layout/HorizontalMultiLevelHierarchy"/>
    <dgm:cxn modelId="{D7011040-9582-4F9C-9038-1157EA238258}" type="presParOf" srcId="{C534AF86-9C4D-40A7-8355-9692CCCE6F9F}" destId="{9689A825-B855-482D-8D89-95F25D76AFD0}" srcOrd="3" destOrd="0" presId="urn:microsoft.com/office/officeart/2008/layout/HorizontalMultiLevelHierarchy"/>
    <dgm:cxn modelId="{82F7FBF0-8D52-4272-B6DC-2F447E3AE556}" type="presParOf" srcId="{9689A825-B855-482D-8D89-95F25D76AFD0}" destId="{5FCEBB42-7365-4DC1-959B-56F1DA08672C}" srcOrd="0" destOrd="0" presId="urn:microsoft.com/office/officeart/2008/layout/HorizontalMultiLevelHierarchy"/>
    <dgm:cxn modelId="{BF923A97-982E-45B7-BD25-512CDFE61A3E}" type="presParOf" srcId="{9689A825-B855-482D-8D89-95F25D76AFD0}" destId="{5AB0D14F-4542-42FE-B39F-EF0B9C6DBBDF}" srcOrd="1" destOrd="0" presId="urn:microsoft.com/office/officeart/2008/layout/HorizontalMultiLevelHierarchy"/>
    <dgm:cxn modelId="{ED0252F7-2ECD-4674-B2F0-8A4BD8B4375A}" type="presParOf" srcId="{C534AF86-9C4D-40A7-8355-9692CCCE6F9F}" destId="{EEF83EBF-FA47-4D75-82E5-AB4344514EBB}" srcOrd="4" destOrd="0" presId="urn:microsoft.com/office/officeart/2008/layout/HorizontalMultiLevelHierarchy"/>
    <dgm:cxn modelId="{CA423A32-9225-4189-A631-A00C99B19C90}" type="presParOf" srcId="{EEF83EBF-FA47-4D75-82E5-AB4344514EBB}" destId="{C46E3FC1-AB20-4064-A04E-69ABEBCACC9D}" srcOrd="0" destOrd="0" presId="urn:microsoft.com/office/officeart/2008/layout/HorizontalMultiLevelHierarchy"/>
    <dgm:cxn modelId="{F63B9C3F-3889-46BC-834A-EC0E9F2D3ED2}" type="presParOf" srcId="{C534AF86-9C4D-40A7-8355-9692CCCE6F9F}" destId="{17A5EEF4-50C3-4709-8D19-148E797121B6}" srcOrd="5" destOrd="0" presId="urn:microsoft.com/office/officeart/2008/layout/HorizontalMultiLevelHierarchy"/>
    <dgm:cxn modelId="{F568ED31-E3CA-4E87-BA39-07FB8CD55650}" type="presParOf" srcId="{17A5EEF4-50C3-4709-8D19-148E797121B6}" destId="{EA0D5F42-7393-40A2-B5AE-3A38D4E87A02}" srcOrd="0" destOrd="0" presId="urn:microsoft.com/office/officeart/2008/layout/HorizontalMultiLevelHierarchy"/>
    <dgm:cxn modelId="{17CF1341-7701-4419-BB21-74060BF67478}" type="presParOf" srcId="{17A5EEF4-50C3-4709-8D19-148E797121B6}" destId="{0460B813-1A39-4558-96B3-BBA177559C2F}" srcOrd="1" destOrd="0" presId="urn:microsoft.com/office/officeart/2008/layout/HorizontalMultiLevelHierarchy"/>
    <dgm:cxn modelId="{3057FCB1-2BF1-42C0-8B81-60CF1E78BE6D}" type="presParOf" srcId="{C534AF86-9C4D-40A7-8355-9692CCCE6F9F}" destId="{4986C364-1CE7-42DB-AF88-31B28FEA7902}" srcOrd="6" destOrd="0" presId="urn:microsoft.com/office/officeart/2008/layout/HorizontalMultiLevelHierarchy"/>
    <dgm:cxn modelId="{C1A69FCB-7A7C-4371-8D2C-72A3D8B5BE4A}" type="presParOf" srcId="{4986C364-1CE7-42DB-AF88-31B28FEA7902}" destId="{CDA8EA40-04D6-468F-B663-89D5C6DEA1B1}" srcOrd="0" destOrd="0" presId="urn:microsoft.com/office/officeart/2008/layout/HorizontalMultiLevelHierarchy"/>
    <dgm:cxn modelId="{9ECB8EE2-836F-4DF5-9929-FFC89E44B371}" type="presParOf" srcId="{C534AF86-9C4D-40A7-8355-9692CCCE6F9F}" destId="{E4364B9A-A83A-4402-A21B-F4E44C52A511}" srcOrd="7" destOrd="0" presId="urn:microsoft.com/office/officeart/2008/layout/HorizontalMultiLevelHierarchy"/>
    <dgm:cxn modelId="{92700B89-5110-4057-BAC8-85805D04DEE8}" type="presParOf" srcId="{E4364B9A-A83A-4402-A21B-F4E44C52A511}" destId="{CD5A8494-ACA2-4BB0-9980-50F9AF858393}" srcOrd="0" destOrd="0" presId="urn:microsoft.com/office/officeart/2008/layout/HorizontalMultiLevelHierarchy"/>
    <dgm:cxn modelId="{8280E155-A583-4DD7-BB7B-9380FA483F7B}" type="presParOf" srcId="{E4364B9A-A83A-4402-A21B-F4E44C52A511}" destId="{3B50AF99-B858-4809-B12C-C1F4EEA1423B}" srcOrd="1" destOrd="0" presId="urn:microsoft.com/office/officeart/2008/layout/HorizontalMultiLevelHierarchy"/>
    <dgm:cxn modelId="{89D59AD9-1580-4AC4-B0DE-85340E1AF001}" type="presParOf" srcId="{3B50AF99-B858-4809-B12C-C1F4EEA1423B}" destId="{F6690C0A-D933-4457-A414-5B3A48B77843}" srcOrd="0" destOrd="0" presId="urn:microsoft.com/office/officeart/2008/layout/HorizontalMultiLevelHierarchy"/>
    <dgm:cxn modelId="{2D1BEF21-45DD-496E-A296-40D3ADDAB3D3}" type="presParOf" srcId="{F6690C0A-D933-4457-A414-5B3A48B77843}" destId="{A6C5136E-4225-4FF0-80A3-E6E42EB01731}" srcOrd="0" destOrd="0" presId="urn:microsoft.com/office/officeart/2008/layout/HorizontalMultiLevelHierarchy"/>
    <dgm:cxn modelId="{2B5EF63F-AC0C-44A4-ADAD-2A3F2A4A7843}" type="presParOf" srcId="{3B50AF99-B858-4809-B12C-C1F4EEA1423B}" destId="{AC6E34A7-78EB-4E47-8252-9E1656B40410}" srcOrd="1" destOrd="0" presId="urn:microsoft.com/office/officeart/2008/layout/HorizontalMultiLevelHierarchy"/>
    <dgm:cxn modelId="{EC04BB76-AC2F-4481-A619-3F9766626D50}" type="presParOf" srcId="{AC6E34A7-78EB-4E47-8252-9E1656B40410}" destId="{C01816DC-92FF-479C-866E-BC86E423473D}" srcOrd="0" destOrd="0" presId="urn:microsoft.com/office/officeart/2008/layout/HorizontalMultiLevelHierarchy"/>
    <dgm:cxn modelId="{D2A41344-63D6-4DCC-A151-AFFFECFB634F}" type="presParOf" srcId="{AC6E34A7-78EB-4E47-8252-9E1656B40410}" destId="{67C1BB31-00FE-4500-8B3E-356460AE587C}" srcOrd="1" destOrd="0" presId="urn:microsoft.com/office/officeart/2008/layout/HorizontalMultiLevelHierarchy"/>
    <dgm:cxn modelId="{D2A7460D-4FF2-4107-B136-26D5AEA7F1E5}" type="presParOf" srcId="{3B50AF99-B858-4809-B12C-C1F4EEA1423B}" destId="{D144A212-36AA-4919-B580-DA868A71D9BE}" srcOrd="2" destOrd="0" presId="urn:microsoft.com/office/officeart/2008/layout/HorizontalMultiLevelHierarchy"/>
    <dgm:cxn modelId="{B36368EC-82A1-44CF-A91E-460263D96C97}" type="presParOf" srcId="{D144A212-36AA-4919-B580-DA868A71D9BE}" destId="{A3C1A692-55B1-4E56-B6CF-EA006AFC8BE8}" srcOrd="0" destOrd="0" presId="urn:microsoft.com/office/officeart/2008/layout/HorizontalMultiLevelHierarchy"/>
    <dgm:cxn modelId="{C80EA9F4-EA04-4E42-93B3-82FF8F571720}" type="presParOf" srcId="{3B50AF99-B858-4809-B12C-C1F4EEA1423B}" destId="{78D59C13-C532-43D8-8463-72B583A31524}" srcOrd="3" destOrd="0" presId="urn:microsoft.com/office/officeart/2008/layout/HorizontalMultiLevelHierarchy"/>
    <dgm:cxn modelId="{BEAAFE9C-BBFF-4902-8B9D-4F33D8181D7E}" type="presParOf" srcId="{78D59C13-C532-43D8-8463-72B583A31524}" destId="{281F4422-56FF-460E-AE75-00C1D54B3AC9}" srcOrd="0" destOrd="0" presId="urn:microsoft.com/office/officeart/2008/layout/HorizontalMultiLevelHierarchy"/>
    <dgm:cxn modelId="{ADD01DE0-6A46-4EF1-8EB4-54ECB90BD3C1}" type="presParOf" srcId="{78D59C13-C532-43D8-8463-72B583A31524}" destId="{83AF0969-824B-4807-926C-0ADF0B9B9575}" srcOrd="1" destOrd="0" presId="urn:microsoft.com/office/officeart/2008/layout/HorizontalMultiLevelHierarchy"/>
    <dgm:cxn modelId="{37C15463-D98B-4BF9-8348-61699D6EE90A}" type="presParOf" srcId="{3B50AF99-B858-4809-B12C-C1F4EEA1423B}" destId="{476228DB-78ED-42A4-BC5F-E6058B3FFBD4}" srcOrd="4" destOrd="0" presId="urn:microsoft.com/office/officeart/2008/layout/HorizontalMultiLevelHierarchy"/>
    <dgm:cxn modelId="{255CF77F-5B86-4E62-AAC9-AB4B07800EBD}" type="presParOf" srcId="{476228DB-78ED-42A4-BC5F-E6058B3FFBD4}" destId="{AA5F380E-CEDE-4415-A66E-01E658BE61DB}" srcOrd="0" destOrd="0" presId="urn:microsoft.com/office/officeart/2008/layout/HorizontalMultiLevelHierarchy"/>
    <dgm:cxn modelId="{CC29FEF0-6A93-4545-8731-6C857EDFFB87}" type="presParOf" srcId="{3B50AF99-B858-4809-B12C-C1F4EEA1423B}" destId="{871B44BD-C693-42C9-B151-6115B93E26CC}" srcOrd="5" destOrd="0" presId="urn:microsoft.com/office/officeart/2008/layout/HorizontalMultiLevelHierarchy"/>
    <dgm:cxn modelId="{E04F56F9-EF78-42C2-845D-7414E4BB9E9D}" type="presParOf" srcId="{871B44BD-C693-42C9-B151-6115B93E26CC}" destId="{BE7EDC30-7624-4F81-B5E6-5223CEF9BCF0}" srcOrd="0" destOrd="0" presId="urn:microsoft.com/office/officeart/2008/layout/HorizontalMultiLevelHierarchy"/>
    <dgm:cxn modelId="{BE848EEE-6DC4-411A-B31D-01543091834C}" type="presParOf" srcId="{871B44BD-C693-42C9-B151-6115B93E26CC}" destId="{D04BB6F0-DC1A-4191-BDBF-7D91F4E94BDD}" srcOrd="1" destOrd="0" presId="urn:microsoft.com/office/officeart/2008/layout/HorizontalMultiLevelHierarchy"/>
    <dgm:cxn modelId="{E88FF72D-E460-443E-974F-D392E2E393C8}" type="presParOf" srcId="{3B50AF99-B858-4809-B12C-C1F4EEA1423B}" destId="{FBAE2BC7-3672-4FC1-99B3-4F94C2FF2266}" srcOrd="6" destOrd="0" presId="urn:microsoft.com/office/officeart/2008/layout/HorizontalMultiLevelHierarchy"/>
    <dgm:cxn modelId="{F1B00F1D-076A-4C4D-9F3D-CDE79B51088F}" type="presParOf" srcId="{FBAE2BC7-3672-4FC1-99B3-4F94C2FF2266}" destId="{3E474DF8-040A-422D-BD3A-6C8DBCC198B2}" srcOrd="0" destOrd="0" presId="urn:microsoft.com/office/officeart/2008/layout/HorizontalMultiLevelHierarchy"/>
    <dgm:cxn modelId="{1E0352FE-44BE-4801-B82A-4168FD4860CE}" type="presParOf" srcId="{3B50AF99-B858-4809-B12C-C1F4EEA1423B}" destId="{B5534541-CB86-4AB8-ACE6-B2A9D4489760}" srcOrd="7" destOrd="0" presId="urn:microsoft.com/office/officeart/2008/layout/HorizontalMultiLevelHierarchy"/>
    <dgm:cxn modelId="{13C6DE21-1EDB-40F1-91C9-336FE931E273}" type="presParOf" srcId="{B5534541-CB86-4AB8-ACE6-B2A9D4489760}" destId="{84571D73-B421-4677-BF63-B4BF5E3F0777}" srcOrd="0" destOrd="0" presId="urn:microsoft.com/office/officeart/2008/layout/HorizontalMultiLevelHierarchy"/>
    <dgm:cxn modelId="{04D59456-E003-403F-81A4-D49B160A644C}" type="presParOf" srcId="{B5534541-CB86-4AB8-ACE6-B2A9D4489760}" destId="{5499D515-B236-42ED-9BE4-2E798A54EED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1272E-BCCD-49E9-A03F-D7976A80B55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l-PL"/>
        </a:p>
      </dgm:t>
    </dgm:pt>
    <dgm:pt modelId="{C73918D6-2555-40D8-A1FB-373B853ADA63}">
      <dgm:prSet phldrT="[Tekst]" custT="1"/>
      <dgm:spPr/>
      <dgm:t>
        <a:bodyPr/>
        <a:lstStyle/>
        <a:p>
          <a:r>
            <a:rPr lang="pl-PL" sz="3500" baseline="0" dirty="0" err="1">
              <a:latin typeface="Century Gothic" panose="020B0502020202020204" pitchFamily="34" charset="0"/>
            </a:rPr>
            <a:t>method</a:t>
          </a:r>
          <a:r>
            <a:rPr lang="pl-PL" sz="3500" baseline="0" dirty="0">
              <a:latin typeface="Century Gothic" panose="020B0502020202020204" pitchFamily="34" charset="0"/>
            </a:rPr>
            <a:t> SRB</a:t>
          </a:r>
        </a:p>
      </dgm:t>
    </dgm:pt>
    <dgm:pt modelId="{C23AC786-17E2-4B95-AA70-05BDF9A06FA3}" type="parTrans" cxnId="{B701E054-19C2-4B57-B782-09A78FBC071F}">
      <dgm:prSet/>
      <dgm:spPr/>
      <dgm:t>
        <a:bodyPr/>
        <a:lstStyle/>
        <a:p>
          <a:endParaRPr lang="pl-PL"/>
        </a:p>
      </dgm:t>
    </dgm:pt>
    <dgm:pt modelId="{8ABEF5B5-E0FD-408E-9EB7-82C3A085FEAA}" type="sibTrans" cxnId="{B701E054-19C2-4B57-B782-09A78FBC071F}">
      <dgm:prSet/>
      <dgm:spPr/>
      <dgm:t>
        <a:bodyPr/>
        <a:lstStyle/>
        <a:p>
          <a:endParaRPr lang="pl-PL"/>
        </a:p>
      </dgm:t>
    </dgm:pt>
    <dgm:pt modelId="{75226352-1862-43C2-B8E3-CFC180004AC9}">
      <dgm:prSet phldrT="[Tekst]" custT="1"/>
      <dgm:spPr/>
      <dgm:t>
        <a:bodyPr/>
        <a:lstStyle/>
        <a:p>
          <a:r>
            <a:rPr lang="pl-PL" sz="2400" baseline="0" dirty="0">
              <a:latin typeface="Century Gothic" panose="020B0502020202020204" pitchFamily="34" charset="0"/>
            </a:rPr>
            <a:t>Diagnostics</a:t>
          </a:r>
        </a:p>
      </dgm:t>
    </dgm:pt>
    <dgm:pt modelId="{D3D811E0-38DE-48F1-A6CA-68F70A185562}" type="parTrans" cxnId="{40448523-A894-4A86-B889-2A2B2B108533}">
      <dgm:prSet/>
      <dgm:spPr>
        <a:ln>
          <a:solidFill>
            <a:schemeClr val="bg1"/>
          </a:solidFill>
        </a:ln>
      </dgm:spPr>
      <dgm:t>
        <a:bodyPr/>
        <a:lstStyle/>
        <a:p>
          <a:endParaRPr lang="pl-PL"/>
        </a:p>
      </dgm:t>
    </dgm:pt>
    <dgm:pt modelId="{1FBF7E55-991F-42E4-8CDA-71225E62BAE6}" type="sibTrans" cxnId="{40448523-A894-4A86-B889-2A2B2B108533}">
      <dgm:prSet/>
      <dgm:spPr/>
      <dgm:t>
        <a:bodyPr/>
        <a:lstStyle/>
        <a:p>
          <a:endParaRPr lang="pl-PL"/>
        </a:p>
      </dgm:t>
    </dgm:pt>
    <dgm:pt modelId="{E53C231F-B37C-4D2E-ADF2-4817E07E7E37}">
      <dgm:prSet phldrT="[Tekst]" custT="1"/>
      <dgm:spPr/>
      <dgm:t>
        <a:bodyPr/>
        <a:lstStyle/>
        <a:p>
          <a:r>
            <a:rPr lang="pl-PL" sz="2400" baseline="0" dirty="0" err="1">
              <a:latin typeface="Century Gothic" panose="020B0502020202020204" pitchFamily="34" charset="0"/>
            </a:rPr>
            <a:t>Therapy</a:t>
          </a:r>
          <a:endParaRPr lang="pl-PL" sz="2400" baseline="0" dirty="0">
            <a:latin typeface="Century Gothic" panose="020B0502020202020204" pitchFamily="34" charset="0"/>
          </a:endParaRPr>
        </a:p>
      </dgm:t>
    </dgm:pt>
    <dgm:pt modelId="{4D33FECB-A6D2-4BDC-B15C-2B0816F032DB}" type="sibTrans" cxnId="{C1E4BA69-FFF1-4FDF-8796-1D24569AC259}">
      <dgm:prSet/>
      <dgm:spPr/>
      <dgm:t>
        <a:bodyPr/>
        <a:lstStyle/>
        <a:p>
          <a:endParaRPr lang="pl-PL"/>
        </a:p>
      </dgm:t>
    </dgm:pt>
    <dgm:pt modelId="{6B1A0494-9D9F-4C62-8ED6-A5B461D0431F}" type="parTrans" cxnId="{C1E4BA69-FFF1-4FDF-8796-1D24569AC259}">
      <dgm:prSet/>
      <dgm:spPr>
        <a:ln w="57150">
          <a:solidFill>
            <a:schemeClr val="bg1"/>
          </a:solidFill>
        </a:ln>
      </dgm:spPr>
      <dgm:t>
        <a:bodyPr/>
        <a:lstStyle/>
        <a:p>
          <a:endParaRPr lang="pl-PL"/>
        </a:p>
      </dgm:t>
    </dgm:pt>
    <dgm:pt modelId="{C98D44CC-1BFA-4602-9F39-6E99D56DC3D6}">
      <dgm:prSet phldrT="[Tekst]" custT="1"/>
      <dgm:spPr/>
      <dgm:t>
        <a:bodyPr/>
        <a:lstStyle/>
        <a:p>
          <a:pPr algn="l"/>
          <a:r>
            <a:rPr lang="pl-PL" sz="1800" baseline="0" dirty="0">
              <a:solidFill>
                <a:schemeClr val="bg1"/>
              </a:solidFill>
              <a:latin typeface="Century Gothic" panose="020B0502020202020204" pitchFamily="34" charset="0"/>
            </a:rPr>
            <a:t>     </a:t>
          </a:r>
          <a:r>
            <a:rPr lang="pl-PL" sz="2000" baseline="0" dirty="0">
              <a:solidFill>
                <a:schemeClr val="bg1"/>
              </a:solidFill>
              <a:latin typeface="Century Gothic" panose="020B0502020202020204" pitchFamily="34" charset="0"/>
            </a:rPr>
            <a:t>I </a:t>
          </a:r>
          <a:r>
            <a:rPr lang="pl-PL" sz="2000" baseline="0" dirty="0" err="1">
              <a:solidFill>
                <a:schemeClr val="bg1"/>
              </a:solidFill>
              <a:latin typeface="Century Gothic" panose="020B0502020202020204" pitchFamily="34" charset="0"/>
            </a:rPr>
            <a:t>rule</a:t>
          </a:r>
          <a:r>
            <a:rPr lang="pl-PL" sz="2000" baseline="0" dirty="0">
              <a:solidFill>
                <a:schemeClr val="bg1"/>
              </a:solidFill>
              <a:latin typeface="Century Gothic" panose="020B0502020202020204" pitchFamily="34" charset="0"/>
            </a:rPr>
            <a:t> -  </a:t>
          </a:r>
          <a:r>
            <a:rPr lang="pl-PL" sz="1800" baseline="0" dirty="0" err="1">
              <a:solidFill>
                <a:schemeClr val="bg1"/>
              </a:solidFill>
              <a:latin typeface="Century Gothic" panose="020B0502020202020204" pitchFamily="34" charset="0"/>
            </a:rPr>
            <a:t>static-dynamic</a:t>
          </a:r>
          <a:r>
            <a:rPr lang="pl-PL" sz="1800" baseline="0" dirty="0">
              <a:solidFill>
                <a:schemeClr val="bg1"/>
              </a:solidFill>
              <a:latin typeface="Century Gothic" panose="020B0502020202020204" pitchFamily="34" charset="0"/>
            </a:rPr>
            <a:t> balance of </a:t>
          </a:r>
          <a:r>
            <a:rPr lang="pl-PL" sz="1800" baseline="0" dirty="0" err="1">
              <a:solidFill>
                <a:schemeClr val="bg1"/>
              </a:solidFill>
              <a:latin typeface="Century Gothic" panose="020B0502020202020204" pitchFamily="34" charset="0"/>
            </a:rPr>
            <a:t>pelvic</a:t>
          </a:r>
          <a:r>
            <a:rPr lang="pl-PL" sz="1800" baseline="0" dirty="0">
              <a:solidFill>
                <a:schemeClr val="bg1"/>
              </a:solidFill>
              <a:latin typeface="Century Gothic" panose="020B0502020202020204" pitchFamily="34" charset="0"/>
            </a:rPr>
            <a:t> </a:t>
          </a:r>
          <a:r>
            <a:rPr lang="pl-PL" sz="1800" baseline="0" dirty="0" err="1">
              <a:solidFill>
                <a:schemeClr val="bg1"/>
              </a:solidFill>
              <a:latin typeface="Century Gothic" panose="020B0502020202020204" pitchFamily="34" charset="0"/>
            </a:rPr>
            <a:t>girdle</a:t>
          </a:r>
          <a:r>
            <a:rPr lang="pl-PL" sz="1800" baseline="0" dirty="0">
              <a:solidFill>
                <a:schemeClr val="bg1"/>
              </a:solidFill>
              <a:latin typeface="Century Gothic" panose="020B0502020202020204" pitchFamily="34" charset="0"/>
            </a:rPr>
            <a:t> </a:t>
          </a:r>
        </a:p>
      </dgm:t>
    </dgm:pt>
    <dgm:pt modelId="{E4F72F61-4405-4987-B136-A8C96166FAFA}" type="parTrans" cxnId="{4832E4DF-2ABE-44A0-88CA-3BD57E4F24C6}">
      <dgm:prSet/>
      <dgm:spPr>
        <a:ln w="57150">
          <a:solidFill>
            <a:schemeClr val="bg1"/>
          </a:solidFill>
        </a:ln>
      </dgm:spPr>
      <dgm:t>
        <a:bodyPr/>
        <a:lstStyle/>
        <a:p>
          <a:endParaRPr lang="pl-PL"/>
        </a:p>
      </dgm:t>
    </dgm:pt>
    <dgm:pt modelId="{9134B6AF-B2E9-4DC6-8A61-6AA534DC9F04}" type="sibTrans" cxnId="{4832E4DF-2ABE-44A0-88CA-3BD57E4F24C6}">
      <dgm:prSet/>
      <dgm:spPr/>
      <dgm:t>
        <a:bodyPr/>
        <a:lstStyle/>
        <a:p>
          <a:endParaRPr lang="pl-PL"/>
        </a:p>
      </dgm:t>
    </dgm:pt>
    <dgm:pt modelId="{CC1E1C08-5AEC-4370-991F-D5362314C19C}">
      <dgm:prSet phldrT="[Tekst]" custT="1"/>
      <dgm:spPr/>
      <dgm:t>
        <a:bodyPr/>
        <a:lstStyle/>
        <a:p>
          <a:pPr algn="ctr"/>
          <a:r>
            <a:rPr lang="pl-PL" sz="2000" baseline="0" dirty="0">
              <a:solidFill>
                <a:schemeClr val="bg1"/>
              </a:solidFill>
              <a:latin typeface="Century Gothic" panose="020B0502020202020204" pitchFamily="34" charset="0"/>
            </a:rPr>
            <a:t>II </a:t>
          </a:r>
          <a:r>
            <a:rPr lang="pl-PL" sz="2000" baseline="0" dirty="0" err="1">
              <a:solidFill>
                <a:schemeClr val="bg1"/>
              </a:solidFill>
              <a:latin typeface="Century Gothic" panose="020B0502020202020204" pitchFamily="34" charset="0"/>
            </a:rPr>
            <a:t>rule</a:t>
          </a:r>
          <a:r>
            <a:rPr lang="pl-PL" sz="2000" baseline="0" dirty="0">
              <a:solidFill>
                <a:schemeClr val="bg1"/>
              </a:solidFill>
              <a:latin typeface="Century Gothic" panose="020B0502020202020204" pitchFamily="34" charset="0"/>
            </a:rPr>
            <a:t> </a:t>
          </a:r>
          <a:r>
            <a:rPr lang="pl-PL" sz="2000" b="1" baseline="0" dirty="0">
              <a:solidFill>
                <a:schemeClr val="bg1"/>
              </a:solidFill>
              <a:latin typeface="Century Gothic" panose="020B0502020202020204" pitchFamily="34" charset="0"/>
            </a:rPr>
            <a:t>–</a:t>
          </a:r>
          <a:r>
            <a:rPr lang="pl-PL" sz="2000" baseline="0" dirty="0">
              <a:solidFill>
                <a:schemeClr val="bg1"/>
              </a:solidFill>
              <a:latin typeface="Century Gothic" panose="020B0502020202020204" pitchFamily="34" charset="0"/>
            </a:rPr>
            <a:t> </a:t>
          </a:r>
          <a:r>
            <a:rPr lang="en-US" sz="2000" baseline="0" dirty="0">
              <a:solidFill>
                <a:schemeClr val="bg1"/>
              </a:solidFill>
              <a:latin typeface="Century Gothic" panose="020B0502020202020204" pitchFamily="34" charset="0"/>
            </a:rPr>
            <a:t>three-plane spine </a:t>
          </a:r>
          <a:r>
            <a:rPr lang="pl-PL" sz="2000" baseline="0" dirty="0">
              <a:solidFill>
                <a:schemeClr val="bg1"/>
              </a:solidFill>
              <a:latin typeface="Century Gothic" panose="020B0502020202020204" pitchFamily="34" charset="0"/>
            </a:rPr>
            <a:t>c</a:t>
          </a:r>
          <a:r>
            <a:rPr lang="en-US" sz="2000" baseline="0" dirty="0" err="1">
              <a:solidFill>
                <a:schemeClr val="bg1"/>
              </a:solidFill>
              <a:latin typeface="Century Gothic" panose="020B0502020202020204" pitchFamily="34" charset="0"/>
            </a:rPr>
            <a:t>orrection</a:t>
          </a:r>
          <a:r>
            <a:rPr lang="en-US" sz="2000" baseline="0" dirty="0">
              <a:solidFill>
                <a:schemeClr val="bg1"/>
              </a:solidFill>
              <a:latin typeface="Century Gothic" panose="020B0502020202020204" pitchFamily="34" charset="0"/>
            </a:rPr>
            <a:t> and optimization of functional posture.</a:t>
          </a:r>
          <a:br>
            <a:rPr lang="pl-PL" sz="1800" baseline="0" dirty="0">
              <a:solidFill>
                <a:schemeClr val="bg1"/>
              </a:solidFill>
              <a:latin typeface="Century Gothic" panose="020B0502020202020204" pitchFamily="34" charset="0"/>
            </a:rPr>
          </a:br>
          <a:r>
            <a:rPr lang="pl-PL" sz="1800" baseline="0" dirty="0">
              <a:solidFill>
                <a:schemeClr val="bg1"/>
              </a:solidFill>
              <a:latin typeface="Century Gothic" panose="020B0502020202020204" pitchFamily="34" charset="0"/>
            </a:rPr>
            <a:t>   </a:t>
          </a:r>
        </a:p>
      </dgm:t>
    </dgm:pt>
    <dgm:pt modelId="{80D41681-6E40-40A5-B115-CA1C987E45A7}" type="parTrans" cxnId="{805D35EA-19BB-4C6D-9D49-256CAA360E5A}">
      <dgm:prSet/>
      <dgm:spPr>
        <a:ln w="57150">
          <a:noFill/>
        </a:ln>
      </dgm:spPr>
      <dgm:t>
        <a:bodyPr/>
        <a:lstStyle/>
        <a:p>
          <a:endParaRPr lang="pl-PL"/>
        </a:p>
      </dgm:t>
    </dgm:pt>
    <dgm:pt modelId="{9B730DE0-315E-40AC-BF79-2CA1B6285DAD}" type="sibTrans" cxnId="{805D35EA-19BB-4C6D-9D49-256CAA360E5A}">
      <dgm:prSet/>
      <dgm:spPr/>
      <dgm:t>
        <a:bodyPr/>
        <a:lstStyle/>
        <a:p>
          <a:endParaRPr lang="pl-PL"/>
        </a:p>
      </dgm:t>
    </dgm:pt>
    <dgm:pt modelId="{97D42576-25C9-4A46-AC59-678183DC5316}">
      <dgm:prSet phldrT="[Tekst]" custT="1"/>
      <dgm:spPr/>
      <dgm:t>
        <a:bodyPr/>
        <a:lstStyle/>
        <a:p>
          <a:pPr algn="l"/>
          <a:r>
            <a:rPr lang="pl-PL" sz="1800" baseline="0" dirty="0">
              <a:solidFill>
                <a:schemeClr val="bg1"/>
              </a:solidFill>
              <a:latin typeface="Century Gothic" panose="020B0502020202020204" pitchFamily="34" charset="0"/>
            </a:rPr>
            <a:t>    </a:t>
          </a:r>
          <a:r>
            <a:rPr lang="pl-PL" sz="2000" baseline="0" dirty="0">
              <a:solidFill>
                <a:schemeClr val="bg1"/>
              </a:solidFill>
              <a:latin typeface="Century Gothic" panose="020B0502020202020204" pitchFamily="34" charset="0"/>
            </a:rPr>
            <a:t>III </a:t>
          </a:r>
          <a:r>
            <a:rPr lang="pl-PL" sz="2000" baseline="0" dirty="0" err="1">
              <a:solidFill>
                <a:schemeClr val="bg1"/>
              </a:solidFill>
              <a:latin typeface="Century Gothic" panose="020B0502020202020204" pitchFamily="34" charset="0"/>
            </a:rPr>
            <a:t>rule</a:t>
          </a:r>
          <a:r>
            <a:rPr lang="pl-PL" sz="2000" baseline="0" dirty="0">
              <a:solidFill>
                <a:schemeClr val="bg1"/>
              </a:solidFill>
              <a:latin typeface="Century Gothic" panose="020B0502020202020204" pitchFamily="34" charset="0"/>
            </a:rPr>
            <a:t> </a:t>
          </a:r>
          <a:r>
            <a:rPr lang="pl-PL" sz="2000" b="1" baseline="0" dirty="0">
              <a:solidFill>
                <a:schemeClr val="bg1"/>
              </a:solidFill>
              <a:latin typeface="Century Gothic" panose="020B0502020202020204" pitchFamily="34" charset="0"/>
            </a:rPr>
            <a:t>-</a:t>
          </a:r>
          <a:r>
            <a:rPr lang="pl-PL" sz="2000" b="0" baseline="0" dirty="0">
              <a:solidFill>
                <a:schemeClr val="bg1"/>
              </a:solidFill>
              <a:latin typeface="Century Gothic" panose="020B0502020202020204" pitchFamily="34" charset="0"/>
            </a:rPr>
            <a:t> </a:t>
          </a:r>
          <a:r>
            <a:rPr lang="pl-PL" sz="2000" b="0" baseline="0" dirty="0" err="1">
              <a:solidFill>
                <a:schemeClr val="bg1"/>
              </a:solidFill>
              <a:latin typeface="Century Gothic" panose="020B0502020202020204" pitchFamily="34" charset="0"/>
            </a:rPr>
            <a:t>balancing</a:t>
          </a:r>
          <a:r>
            <a:rPr lang="pl-PL" sz="1800" b="0" baseline="0" dirty="0">
              <a:solidFill>
                <a:schemeClr val="bg1"/>
              </a:solidFill>
              <a:latin typeface="Century Gothic" panose="020B0502020202020204" pitchFamily="34" charset="0"/>
            </a:rPr>
            <a:t> </a:t>
          </a:r>
          <a:r>
            <a:rPr lang="pl-PL" sz="1800" baseline="0" dirty="0">
              <a:solidFill>
                <a:schemeClr val="bg1"/>
              </a:solidFill>
              <a:latin typeface="Century Gothic" panose="020B0502020202020204" pitchFamily="34" charset="0"/>
            </a:rPr>
            <a:t>of </a:t>
          </a:r>
          <a:r>
            <a:rPr lang="pl-PL" sz="1800" baseline="0" dirty="0" err="1">
              <a:solidFill>
                <a:schemeClr val="bg1"/>
              </a:solidFill>
              <a:latin typeface="Century Gothic" panose="020B0502020202020204" pitchFamily="34" charset="0"/>
            </a:rPr>
            <a:t>afferent</a:t>
          </a:r>
          <a:r>
            <a:rPr lang="pl-PL" sz="1800" baseline="0" dirty="0">
              <a:solidFill>
                <a:schemeClr val="bg1"/>
              </a:solidFill>
              <a:latin typeface="Century Gothic" panose="020B0502020202020204" pitchFamily="34" charset="0"/>
            </a:rPr>
            <a:t> and </a:t>
          </a:r>
          <a:r>
            <a:rPr lang="pl-PL" sz="1800" baseline="0" dirty="0" err="1">
              <a:solidFill>
                <a:schemeClr val="bg1"/>
              </a:solidFill>
              <a:latin typeface="Century Gothic" panose="020B0502020202020204" pitchFamily="34" charset="0"/>
            </a:rPr>
            <a:t>efferent</a:t>
          </a:r>
          <a:r>
            <a:rPr lang="pl-PL" sz="1800" baseline="0" dirty="0">
              <a:solidFill>
                <a:schemeClr val="bg1"/>
              </a:solidFill>
              <a:latin typeface="Century Gothic" panose="020B0502020202020204" pitchFamily="34" charset="0"/>
            </a:rPr>
            <a:t> stimulus   		from </a:t>
          </a:r>
          <a:r>
            <a:rPr lang="pl-PL" sz="1800" baseline="0" dirty="0" err="1">
              <a:solidFill>
                <a:schemeClr val="bg1"/>
              </a:solidFill>
              <a:latin typeface="Century Gothic" panose="020B0502020202020204" pitchFamily="34" charset="0"/>
            </a:rPr>
            <a:t>proprioceptors</a:t>
          </a:r>
          <a:r>
            <a:rPr lang="pl-PL" sz="1800" baseline="0" dirty="0">
              <a:solidFill>
                <a:schemeClr val="bg1"/>
              </a:solidFill>
              <a:latin typeface="Century Gothic" panose="020B0502020202020204" pitchFamily="34" charset="0"/>
            </a:rPr>
            <a:t> and </a:t>
          </a:r>
          <a:r>
            <a:rPr lang="pl-PL" sz="1800" baseline="0" dirty="0" err="1">
              <a:solidFill>
                <a:schemeClr val="bg1"/>
              </a:solidFill>
              <a:latin typeface="Century Gothic" panose="020B0502020202020204" pitchFamily="34" charset="0"/>
            </a:rPr>
            <a:t>paraspinal</a:t>
          </a:r>
          <a:r>
            <a:rPr lang="pl-PL" sz="1800" baseline="0" dirty="0">
              <a:solidFill>
                <a:schemeClr val="bg1"/>
              </a:solidFill>
              <a:latin typeface="Century Gothic" panose="020B0502020202020204" pitchFamily="34" charset="0"/>
            </a:rPr>
            <a:t> 	</a:t>
          </a:r>
          <a:r>
            <a:rPr lang="pl-PL" sz="1800" baseline="0" dirty="0" err="1">
              <a:solidFill>
                <a:schemeClr val="bg1"/>
              </a:solidFill>
              <a:latin typeface="Century Gothic" panose="020B0502020202020204" pitchFamily="34" charset="0"/>
            </a:rPr>
            <a:t>mechanoreceptors</a:t>
          </a:r>
          <a:endParaRPr lang="pl-PL" sz="1800" baseline="0" dirty="0">
            <a:solidFill>
              <a:schemeClr val="bg1"/>
            </a:solidFill>
            <a:latin typeface="Century Gothic" panose="020B0502020202020204" pitchFamily="34" charset="0"/>
          </a:endParaRPr>
        </a:p>
      </dgm:t>
    </dgm:pt>
    <dgm:pt modelId="{C1630415-E944-4211-AEEE-EC6AFFC8266E}" type="parTrans" cxnId="{CA4E6C16-3D9D-49DC-9987-1145571DD1F9}">
      <dgm:prSet/>
      <dgm:spPr>
        <a:ln w="57150">
          <a:solidFill>
            <a:schemeClr val="bg1"/>
          </a:solidFill>
        </a:ln>
      </dgm:spPr>
      <dgm:t>
        <a:bodyPr/>
        <a:lstStyle/>
        <a:p>
          <a:endParaRPr lang="pl-PL"/>
        </a:p>
      </dgm:t>
    </dgm:pt>
    <dgm:pt modelId="{3A6052A8-3910-4A4F-A67A-776D892515B2}" type="sibTrans" cxnId="{CA4E6C16-3D9D-49DC-9987-1145571DD1F9}">
      <dgm:prSet/>
      <dgm:spPr/>
      <dgm:t>
        <a:bodyPr/>
        <a:lstStyle/>
        <a:p>
          <a:endParaRPr lang="pl-PL"/>
        </a:p>
      </dgm:t>
    </dgm:pt>
    <dgm:pt modelId="{F17FA349-4850-419D-AFF2-DCD76C7992C4}">
      <dgm:prSet phldrT="[Tekst]" custT="1"/>
      <dgm:spPr/>
      <dgm:t>
        <a:bodyPr/>
        <a:lstStyle/>
        <a:p>
          <a:pPr algn="l"/>
          <a:r>
            <a:rPr lang="pl-PL" sz="2000" baseline="0" dirty="0">
              <a:solidFill>
                <a:schemeClr val="bg1"/>
              </a:solidFill>
              <a:latin typeface="Century Gothic" panose="020B0502020202020204" pitchFamily="34" charset="0"/>
            </a:rPr>
            <a:t>    IV </a:t>
          </a:r>
          <a:r>
            <a:rPr lang="pl-PL" sz="2000" baseline="0" dirty="0" err="1">
              <a:solidFill>
                <a:schemeClr val="bg1"/>
              </a:solidFill>
              <a:latin typeface="Century Gothic" panose="020B0502020202020204" pitchFamily="34" charset="0"/>
            </a:rPr>
            <a:t>rule</a:t>
          </a:r>
          <a:r>
            <a:rPr lang="pl-PL" sz="2000" baseline="0" dirty="0">
              <a:solidFill>
                <a:schemeClr val="bg1"/>
              </a:solidFill>
              <a:latin typeface="Century Gothic" panose="020B0502020202020204" pitchFamily="34" charset="0"/>
            </a:rPr>
            <a:t> </a:t>
          </a:r>
          <a:r>
            <a:rPr lang="pl-PL" sz="2000" b="1" baseline="0" dirty="0">
              <a:solidFill>
                <a:schemeClr val="bg1"/>
              </a:solidFill>
              <a:latin typeface="Century Gothic" panose="020B0502020202020204" pitchFamily="34" charset="0"/>
            </a:rPr>
            <a:t>-</a:t>
          </a:r>
          <a:r>
            <a:rPr lang="pl-PL" sz="2000" baseline="0" dirty="0">
              <a:solidFill>
                <a:schemeClr val="bg1"/>
              </a:solidFill>
              <a:latin typeface="Century Gothic" panose="020B0502020202020204" pitchFamily="34" charset="0"/>
            </a:rPr>
            <a:t> </a:t>
          </a:r>
          <a:r>
            <a:rPr lang="pl-PL" sz="1800" baseline="0" dirty="0" err="1">
              <a:solidFill>
                <a:schemeClr val="bg1"/>
              </a:solidFill>
              <a:latin typeface="Century Gothic" panose="020B0502020202020204" pitchFamily="34" charset="0"/>
            </a:rPr>
            <a:t>passive-active</a:t>
          </a:r>
          <a:r>
            <a:rPr lang="pl-PL" sz="1800" baseline="0" dirty="0">
              <a:solidFill>
                <a:schemeClr val="bg1"/>
              </a:solidFill>
              <a:latin typeface="Century Gothic" panose="020B0502020202020204" pitchFamily="34" charset="0"/>
            </a:rPr>
            <a:t> </a:t>
          </a:r>
          <a:r>
            <a:rPr lang="pl-PL" sz="1800" baseline="0" dirty="0" err="1">
              <a:solidFill>
                <a:schemeClr val="bg1"/>
              </a:solidFill>
              <a:latin typeface="Century Gothic" panose="020B0502020202020204" pitchFamily="34" charset="0"/>
            </a:rPr>
            <a:t>corrective</a:t>
          </a:r>
          <a:r>
            <a:rPr lang="pl-PL" sz="1800" baseline="0" dirty="0">
              <a:solidFill>
                <a:schemeClr val="bg1"/>
              </a:solidFill>
              <a:latin typeface="Century Gothic" panose="020B0502020202020204" pitchFamily="34" charset="0"/>
            </a:rPr>
            <a:t>  influence </a:t>
          </a:r>
        </a:p>
        <a:p>
          <a:pPr algn="l"/>
          <a:r>
            <a:rPr lang="pl-PL" sz="1800" baseline="0" dirty="0">
              <a:solidFill>
                <a:schemeClr val="bg1"/>
              </a:solidFill>
              <a:latin typeface="Century Gothic" panose="020B0502020202020204" pitchFamily="34" charset="0"/>
            </a:rPr>
            <a:t>	(</a:t>
          </a:r>
          <a:r>
            <a:rPr lang="pl-PL" sz="1800" baseline="0" dirty="0" err="1">
              <a:solidFill>
                <a:schemeClr val="bg1"/>
              </a:solidFill>
              <a:latin typeface="Century Gothic" panose="020B0502020202020204" pitchFamily="34" charset="0"/>
            </a:rPr>
            <a:t>orthopedic</a:t>
          </a:r>
          <a:r>
            <a:rPr lang="pl-PL" sz="1800" baseline="0" dirty="0">
              <a:solidFill>
                <a:schemeClr val="bg1"/>
              </a:solidFill>
              <a:latin typeface="Century Gothic" panose="020B0502020202020204" pitchFamily="34" charset="0"/>
            </a:rPr>
            <a:t> </a:t>
          </a:r>
          <a:r>
            <a:rPr lang="pl-PL" sz="1800" baseline="0" dirty="0" err="1">
              <a:solidFill>
                <a:schemeClr val="bg1"/>
              </a:solidFill>
              <a:latin typeface="Century Gothic" panose="020B0502020202020204" pitchFamily="34" charset="0"/>
            </a:rPr>
            <a:t>corset</a:t>
          </a:r>
          <a:r>
            <a:rPr lang="pl-PL" sz="1800" baseline="0" dirty="0">
              <a:solidFill>
                <a:schemeClr val="bg1"/>
              </a:solidFill>
              <a:latin typeface="Century Gothic" panose="020B0502020202020204" pitchFamily="34" charset="0"/>
            </a:rPr>
            <a:t>, GraviSpine)</a:t>
          </a:r>
        </a:p>
      </dgm:t>
    </dgm:pt>
    <dgm:pt modelId="{E445308A-C2A4-4080-A8B1-5FF9EDE9E910}" type="parTrans" cxnId="{905AC7AA-171F-4B60-B52E-81FD4DC115D2}">
      <dgm:prSet/>
      <dgm:spPr>
        <a:ln w="57150">
          <a:solidFill>
            <a:schemeClr val="bg1"/>
          </a:solidFill>
        </a:ln>
      </dgm:spPr>
      <dgm:t>
        <a:bodyPr/>
        <a:lstStyle/>
        <a:p>
          <a:endParaRPr lang="pl-PL"/>
        </a:p>
      </dgm:t>
    </dgm:pt>
    <dgm:pt modelId="{86424EE1-A990-4BD5-95C5-18EF7B122E3E}" type="sibTrans" cxnId="{905AC7AA-171F-4B60-B52E-81FD4DC115D2}">
      <dgm:prSet/>
      <dgm:spPr/>
      <dgm:t>
        <a:bodyPr/>
        <a:lstStyle/>
        <a:p>
          <a:endParaRPr lang="pl-PL"/>
        </a:p>
      </dgm:t>
    </dgm:pt>
    <dgm:pt modelId="{8F1F9304-AB8E-4A01-B692-AE8517572328}">
      <dgm:prSet phldrT="[Tekst]" custT="1"/>
      <dgm:spPr/>
      <dgm:t>
        <a:bodyPr/>
        <a:lstStyle/>
        <a:p>
          <a:pPr algn="l"/>
          <a:r>
            <a:rPr lang="pl-PL" sz="2000" baseline="0" dirty="0">
              <a:solidFill>
                <a:schemeClr val="bg1"/>
              </a:solidFill>
              <a:latin typeface="Century Gothic" panose="020B0502020202020204" pitchFamily="34" charset="0"/>
            </a:rPr>
            <a:t>    V </a:t>
          </a:r>
          <a:r>
            <a:rPr lang="pl-PL" sz="2000" baseline="0" dirty="0" err="1">
              <a:solidFill>
                <a:schemeClr val="bg1"/>
              </a:solidFill>
              <a:latin typeface="Century Gothic" panose="020B0502020202020204" pitchFamily="34" charset="0"/>
            </a:rPr>
            <a:t>rule</a:t>
          </a:r>
          <a:r>
            <a:rPr lang="pl-PL" sz="2000" baseline="0" dirty="0">
              <a:solidFill>
                <a:schemeClr val="bg1"/>
              </a:solidFill>
              <a:latin typeface="Century Gothic" panose="020B0502020202020204" pitchFamily="34" charset="0"/>
            </a:rPr>
            <a:t> </a:t>
          </a:r>
          <a:r>
            <a:rPr lang="pl-PL" sz="2000" b="1" baseline="0" dirty="0">
              <a:solidFill>
                <a:schemeClr val="bg1"/>
              </a:solidFill>
              <a:latin typeface="Century Gothic" panose="020B0502020202020204" pitchFamily="34" charset="0"/>
            </a:rPr>
            <a:t>- </a:t>
          </a:r>
          <a:r>
            <a:rPr lang="en-US" sz="1800" baseline="0" dirty="0">
              <a:solidFill>
                <a:schemeClr val="bg1"/>
              </a:solidFill>
              <a:latin typeface="Century Gothic" panose="020B0502020202020204" pitchFamily="34" charset="0"/>
            </a:rPr>
            <a:t>forming the habit of corrected</a:t>
          </a:r>
          <a:r>
            <a:rPr lang="pl-PL" sz="1800" baseline="0" dirty="0">
              <a:solidFill>
                <a:schemeClr val="bg1"/>
              </a:solidFill>
              <a:latin typeface="Century Gothic" panose="020B0502020202020204" pitchFamily="34" charset="0"/>
            </a:rPr>
            <a:t> </a:t>
          </a:r>
          <a:r>
            <a:rPr lang="pl-PL" sz="1800" baseline="0" dirty="0" err="1">
              <a:solidFill>
                <a:schemeClr val="bg1"/>
              </a:solidFill>
              <a:latin typeface="Century Gothic" panose="020B0502020202020204" pitchFamily="34" charset="0"/>
            </a:rPr>
            <a:t>position</a:t>
          </a:r>
          <a:endParaRPr lang="pl-PL" sz="1800" baseline="0" dirty="0">
            <a:solidFill>
              <a:schemeClr val="bg1"/>
            </a:solidFill>
            <a:latin typeface="Century Gothic" panose="020B0502020202020204" pitchFamily="34" charset="0"/>
          </a:endParaRPr>
        </a:p>
        <a:p>
          <a:r>
            <a:rPr lang="pl-PL" sz="1800" baseline="0" dirty="0">
              <a:solidFill>
                <a:schemeClr val="bg1"/>
              </a:solidFill>
              <a:latin typeface="Century Gothic" panose="020B0502020202020204" pitchFamily="34" charset="0"/>
            </a:rPr>
            <a:t> 	in </a:t>
          </a:r>
          <a:r>
            <a:rPr lang="pl-PL" sz="1800" baseline="0" dirty="0" err="1">
              <a:solidFill>
                <a:schemeClr val="bg1"/>
              </a:solidFill>
              <a:latin typeface="Century Gothic" panose="020B0502020202020204" pitchFamily="34" charset="0"/>
            </a:rPr>
            <a:t>everyday</a:t>
          </a:r>
          <a:r>
            <a:rPr lang="pl-PL" sz="1800" baseline="0" dirty="0">
              <a:solidFill>
                <a:schemeClr val="bg1"/>
              </a:solidFill>
              <a:latin typeface="Century Gothic" panose="020B0502020202020204" pitchFamily="34" charset="0"/>
            </a:rPr>
            <a:t> </a:t>
          </a:r>
          <a:r>
            <a:rPr lang="pl-PL" sz="1800" baseline="0" dirty="0" err="1">
              <a:solidFill>
                <a:schemeClr val="bg1"/>
              </a:solidFill>
              <a:latin typeface="Century Gothic" panose="020B0502020202020204" pitchFamily="34" charset="0"/>
            </a:rPr>
            <a:t>activities</a:t>
          </a:r>
          <a:endParaRPr lang="pl-PL" sz="1800" baseline="0" dirty="0">
            <a:solidFill>
              <a:schemeClr val="bg1"/>
            </a:solidFill>
            <a:latin typeface="Century Gothic" panose="020B0502020202020204" pitchFamily="34" charset="0"/>
          </a:endParaRPr>
        </a:p>
      </dgm:t>
    </dgm:pt>
    <dgm:pt modelId="{8B62455C-C1C3-4F34-AB17-B3A617CC4273}" type="parTrans" cxnId="{0C2E9DCF-75C6-4729-A3CA-E3F3CAA2A3FF}">
      <dgm:prSet/>
      <dgm:spPr>
        <a:ln w="57150">
          <a:solidFill>
            <a:schemeClr val="bg1"/>
          </a:solidFill>
        </a:ln>
      </dgm:spPr>
      <dgm:t>
        <a:bodyPr/>
        <a:lstStyle/>
        <a:p>
          <a:endParaRPr lang="pl-PL"/>
        </a:p>
      </dgm:t>
    </dgm:pt>
    <dgm:pt modelId="{DE96D76F-0EDC-410D-95D0-6A1F673241EA}" type="sibTrans" cxnId="{0C2E9DCF-75C6-4729-A3CA-E3F3CAA2A3FF}">
      <dgm:prSet/>
      <dgm:spPr/>
      <dgm:t>
        <a:bodyPr/>
        <a:lstStyle/>
        <a:p>
          <a:endParaRPr lang="pl-PL"/>
        </a:p>
      </dgm:t>
    </dgm:pt>
    <dgm:pt modelId="{3BCC89F5-D14E-4229-B238-AD483247F321}" type="pres">
      <dgm:prSet presAssocID="{08E1272E-BCCD-49E9-A03F-D7976A80B55B}" presName="Name0" presStyleCnt="0">
        <dgm:presLayoutVars>
          <dgm:chPref val="1"/>
          <dgm:dir/>
          <dgm:animOne val="branch"/>
          <dgm:animLvl val="lvl"/>
          <dgm:resizeHandles val="exact"/>
        </dgm:presLayoutVars>
      </dgm:prSet>
      <dgm:spPr/>
    </dgm:pt>
    <dgm:pt modelId="{C6B92CF0-7894-4A5A-AD43-152E793629A1}" type="pres">
      <dgm:prSet presAssocID="{C73918D6-2555-40D8-A1FB-373B853ADA63}" presName="root1" presStyleCnt="0"/>
      <dgm:spPr/>
    </dgm:pt>
    <dgm:pt modelId="{8B6CAEF7-ED4E-453B-A7DF-CB9D739DE3B5}" type="pres">
      <dgm:prSet presAssocID="{C73918D6-2555-40D8-A1FB-373B853ADA63}" presName="LevelOneTextNode" presStyleLbl="node0" presStyleIdx="0" presStyleCnt="1" custAng="5400000" custScaleX="125781" custScaleY="62576" custLinFactX="15860" custLinFactNeighborX="100000" custLinFactNeighborY="6913">
        <dgm:presLayoutVars>
          <dgm:chPref val="3"/>
        </dgm:presLayoutVars>
      </dgm:prSet>
      <dgm:spPr/>
    </dgm:pt>
    <dgm:pt modelId="{3313A155-1294-43BA-A278-98FAE0906559}" type="pres">
      <dgm:prSet presAssocID="{C73918D6-2555-40D8-A1FB-373B853ADA63}" presName="level2hierChild" presStyleCnt="0"/>
      <dgm:spPr/>
    </dgm:pt>
    <dgm:pt modelId="{FB10598D-3D49-4794-AC8E-CDC0E4646BB1}" type="pres">
      <dgm:prSet presAssocID="{D3D811E0-38DE-48F1-A6CA-68F70A185562}" presName="conn2-1" presStyleLbl="parChTrans1D2" presStyleIdx="0" presStyleCnt="2"/>
      <dgm:spPr/>
    </dgm:pt>
    <dgm:pt modelId="{F53CBFAD-2926-4489-A5E5-5AB2E5A88E29}" type="pres">
      <dgm:prSet presAssocID="{D3D811E0-38DE-48F1-A6CA-68F70A185562}" presName="connTx" presStyleLbl="parChTrans1D2" presStyleIdx="0" presStyleCnt="2"/>
      <dgm:spPr/>
    </dgm:pt>
    <dgm:pt modelId="{DC22CB05-4A81-4FBD-9B3B-D5C536740905}" type="pres">
      <dgm:prSet presAssocID="{75226352-1862-43C2-B8E3-CFC180004AC9}" presName="root2" presStyleCnt="0"/>
      <dgm:spPr/>
    </dgm:pt>
    <dgm:pt modelId="{4BB05E1A-8220-4348-86DB-DFDF6892F44A}" type="pres">
      <dgm:prSet presAssocID="{75226352-1862-43C2-B8E3-CFC180004AC9}" presName="LevelTwoTextNode" presStyleLbl="node2" presStyleIdx="0" presStyleCnt="2" custAng="0" custScaleX="60541" custScaleY="97456" custLinFactY="-4418" custLinFactNeighborX="-27479" custLinFactNeighborY="-100000">
        <dgm:presLayoutVars>
          <dgm:chPref val="3"/>
        </dgm:presLayoutVars>
      </dgm:prSet>
      <dgm:spPr/>
    </dgm:pt>
    <dgm:pt modelId="{AAFF7811-9D21-43C2-B72A-18B8AF3B97E0}" type="pres">
      <dgm:prSet presAssocID="{75226352-1862-43C2-B8E3-CFC180004AC9}" presName="level3hierChild" presStyleCnt="0"/>
      <dgm:spPr/>
    </dgm:pt>
    <dgm:pt modelId="{43C634FD-A93F-406D-9187-7BC5803D8EC8}" type="pres">
      <dgm:prSet presAssocID="{6B1A0494-9D9F-4C62-8ED6-A5B461D0431F}" presName="conn2-1" presStyleLbl="parChTrans1D2" presStyleIdx="1" presStyleCnt="2"/>
      <dgm:spPr/>
    </dgm:pt>
    <dgm:pt modelId="{1596764D-68BE-4B0E-85E0-5F9FF02DD06F}" type="pres">
      <dgm:prSet presAssocID="{6B1A0494-9D9F-4C62-8ED6-A5B461D0431F}" presName="connTx" presStyleLbl="parChTrans1D2" presStyleIdx="1" presStyleCnt="2"/>
      <dgm:spPr/>
    </dgm:pt>
    <dgm:pt modelId="{2CB34FA8-DB6D-4ED0-8347-311F82382976}" type="pres">
      <dgm:prSet presAssocID="{E53C231F-B37C-4D2E-ADF2-4817E07E7E37}" presName="root2" presStyleCnt="0"/>
      <dgm:spPr/>
    </dgm:pt>
    <dgm:pt modelId="{F96F8FBD-B030-4F8B-B7E2-DA74493B9B3C}" type="pres">
      <dgm:prSet presAssocID="{E53C231F-B37C-4D2E-ADF2-4817E07E7E37}" presName="LevelTwoTextNode" presStyleLbl="node2" presStyleIdx="1" presStyleCnt="2" custAng="0" custScaleX="57487" custScaleY="95293" custLinFactY="77875" custLinFactNeighborX="-26099" custLinFactNeighborY="100000">
        <dgm:presLayoutVars>
          <dgm:chPref val="3"/>
        </dgm:presLayoutVars>
      </dgm:prSet>
      <dgm:spPr/>
    </dgm:pt>
    <dgm:pt modelId="{C534AF86-9C4D-40A7-8355-9692CCCE6F9F}" type="pres">
      <dgm:prSet presAssocID="{E53C231F-B37C-4D2E-ADF2-4817E07E7E37}" presName="level3hierChild" presStyleCnt="0"/>
      <dgm:spPr/>
    </dgm:pt>
    <dgm:pt modelId="{F401A57B-E066-4139-A2F4-5BE463E31F68}" type="pres">
      <dgm:prSet presAssocID="{E4F72F61-4405-4987-B136-A8C96166FAFA}" presName="conn2-1" presStyleLbl="parChTrans1D3" presStyleIdx="0" presStyleCnt="5"/>
      <dgm:spPr/>
    </dgm:pt>
    <dgm:pt modelId="{DAD057E0-7F53-453A-B947-2CB3FC547CDA}" type="pres">
      <dgm:prSet presAssocID="{E4F72F61-4405-4987-B136-A8C96166FAFA}" presName="connTx" presStyleLbl="parChTrans1D3" presStyleIdx="0" presStyleCnt="5"/>
      <dgm:spPr/>
    </dgm:pt>
    <dgm:pt modelId="{B2E3409E-70E1-43C6-965D-ABBF49DDFD9B}" type="pres">
      <dgm:prSet presAssocID="{C98D44CC-1BFA-4602-9F39-6E99D56DC3D6}" presName="root2" presStyleCnt="0"/>
      <dgm:spPr/>
    </dgm:pt>
    <dgm:pt modelId="{5CF3F623-ADB3-4B95-B224-FBC632B73079}" type="pres">
      <dgm:prSet presAssocID="{C98D44CC-1BFA-4602-9F39-6E99D56DC3D6}" presName="LevelTwoTextNode" presStyleLbl="node3" presStyleIdx="0" presStyleCnt="5" custAng="0" custScaleX="185295" custScaleY="103276" custLinFactNeighborX="-470" custLinFactNeighborY="-2016">
        <dgm:presLayoutVars>
          <dgm:chPref val="3"/>
        </dgm:presLayoutVars>
      </dgm:prSet>
      <dgm:spPr/>
    </dgm:pt>
    <dgm:pt modelId="{BC35AC9E-12F8-4698-838D-20F8C3A9292A}" type="pres">
      <dgm:prSet presAssocID="{C98D44CC-1BFA-4602-9F39-6E99D56DC3D6}" presName="level3hierChild" presStyleCnt="0"/>
      <dgm:spPr/>
    </dgm:pt>
    <dgm:pt modelId="{C46C1689-6328-418A-8AEE-8A1DCEBB7B08}" type="pres">
      <dgm:prSet presAssocID="{80D41681-6E40-40A5-B115-CA1C987E45A7}" presName="conn2-1" presStyleLbl="parChTrans1D3" presStyleIdx="1" presStyleCnt="5"/>
      <dgm:spPr/>
    </dgm:pt>
    <dgm:pt modelId="{20FEC3EE-27A5-4E92-B39C-25E82F77A790}" type="pres">
      <dgm:prSet presAssocID="{80D41681-6E40-40A5-B115-CA1C987E45A7}" presName="connTx" presStyleLbl="parChTrans1D3" presStyleIdx="1" presStyleCnt="5"/>
      <dgm:spPr/>
    </dgm:pt>
    <dgm:pt modelId="{9689A825-B855-482D-8D89-95F25D76AFD0}" type="pres">
      <dgm:prSet presAssocID="{CC1E1C08-5AEC-4370-991F-D5362314C19C}" presName="root2" presStyleCnt="0"/>
      <dgm:spPr/>
    </dgm:pt>
    <dgm:pt modelId="{5FCEBB42-7365-4DC1-959B-56F1DA08672C}" type="pres">
      <dgm:prSet presAssocID="{CC1E1C08-5AEC-4370-991F-D5362314C19C}" presName="LevelTwoTextNode" presStyleLbl="node3" presStyleIdx="1" presStyleCnt="5" custScaleX="187133" custLinFactNeighborX="-920">
        <dgm:presLayoutVars>
          <dgm:chPref val="3"/>
        </dgm:presLayoutVars>
      </dgm:prSet>
      <dgm:spPr/>
    </dgm:pt>
    <dgm:pt modelId="{5AB0D14F-4542-42FE-B39F-EF0B9C6DBBDF}" type="pres">
      <dgm:prSet presAssocID="{CC1E1C08-5AEC-4370-991F-D5362314C19C}" presName="level3hierChild" presStyleCnt="0"/>
      <dgm:spPr/>
    </dgm:pt>
    <dgm:pt modelId="{EEF83EBF-FA47-4D75-82E5-AB4344514EBB}" type="pres">
      <dgm:prSet presAssocID="{C1630415-E944-4211-AEEE-EC6AFFC8266E}" presName="conn2-1" presStyleLbl="parChTrans1D3" presStyleIdx="2" presStyleCnt="5"/>
      <dgm:spPr/>
    </dgm:pt>
    <dgm:pt modelId="{C46E3FC1-AB20-4064-A04E-69ABEBCACC9D}" type="pres">
      <dgm:prSet presAssocID="{C1630415-E944-4211-AEEE-EC6AFFC8266E}" presName="connTx" presStyleLbl="parChTrans1D3" presStyleIdx="2" presStyleCnt="5"/>
      <dgm:spPr/>
    </dgm:pt>
    <dgm:pt modelId="{17A5EEF4-50C3-4709-8D19-148E797121B6}" type="pres">
      <dgm:prSet presAssocID="{97D42576-25C9-4A46-AC59-678183DC5316}" presName="root2" presStyleCnt="0"/>
      <dgm:spPr/>
    </dgm:pt>
    <dgm:pt modelId="{EA0D5F42-7393-40A2-B5AE-3A38D4E87A02}" type="pres">
      <dgm:prSet presAssocID="{97D42576-25C9-4A46-AC59-678183DC5316}" presName="LevelTwoTextNode" presStyleLbl="node3" presStyleIdx="2" presStyleCnt="5" custScaleX="187620" custLinFactNeighborX="-1064">
        <dgm:presLayoutVars>
          <dgm:chPref val="3"/>
        </dgm:presLayoutVars>
      </dgm:prSet>
      <dgm:spPr/>
    </dgm:pt>
    <dgm:pt modelId="{0460B813-1A39-4558-96B3-BBA177559C2F}" type="pres">
      <dgm:prSet presAssocID="{97D42576-25C9-4A46-AC59-678183DC5316}" presName="level3hierChild" presStyleCnt="0"/>
      <dgm:spPr/>
    </dgm:pt>
    <dgm:pt modelId="{4986C364-1CE7-42DB-AF88-31B28FEA7902}" type="pres">
      <dgm:prSet presAssocID="{E445308A-C2A4-4080-A8B1-5FF9EDE9E910}" presName="conn2-1" presStyleLbl="parChTrans1D3" presStyleIdx="3" presStyleCnt="5"/>
      <dgm:spPr/>
    </dgm:pt>
    <dgm:pt modelId="{CDA8EA40-04D6-468F-B663-89D5C6DEA1B1}" type="pres">
      <dgm:prSet presAssocID="{E445308A-C2A4-4080-A8B1-5FF9EDE9E910}" presName="connTx" presStyleLbl="parChTrans1D3" presStyleIdx="3" presStyleCnt="5"/>
      <dgm:spPr/>
    </dgm:pt>
    <dgm:pt modelId="{E4364B9A-A83A-4402-A21B-F4E44C52A511}" type="pres">
      <dgm:prSet presAssocID="{F17FA349-4850-419D-AFF2-DCD76C7992C4}" presName="root2" presStyleCnt="0"/>
      <dgm:spPr/>
    </dgm:pt>
    <dgm:pt modelId="{CD5A8494-ACA2-4BB0-9980-50F9AF858393}" type="pres">
      <dgm:prSet presAssocID="{F17FA349-4850-419D-AFF2-DCD76C7992C4}" presName="LevelTwoTextNode" presStyleLbl="node3" presStyleIdx="3" presStyleCnt="5" custScaleX="188258">
        <dgm:presLayoutVars>
          <dgm:chPref val="3"/>
        </dgm:presLayoutVars>
      </dgm:prSet>
      <dgm:spPr/>
    </dgm:pt>
    <dgm:pt modelId="{3B50AF99-B858-4809-B12C-C1F4EEA1423B}" type="pres">
      <dgm:prSet presAssocID="{F17FA349-4850-419D-AFF2-DCD76C7992C4}" presName="level3hierChild" presStyleCnt="0"/>
      <dgm:spPr/>
    </dgm:pt>
    <dgm:pt modelId="{B608596A-D555-43B2-987D-C2B6468597E5}" type="pres">
      <dgm:prSet presAssocID="{8B62455C-C1C3-4F34-AB17-B3A617CC4273}" presName="conn2-1" presStyleLbl="parChTrans1D3" presStyleIdx="4" presStyleCnt="5"/>
      <dgm:spPr/>
    </dgm:pt>
    <dgm:pt modelId="{FB0A9A08-4360-47E0-A60B-CE81770F2A43}" type="pres">
      <dgm:prSet presAssocID="{8B62455C-C1C3-4F34-AB17-B3A617CC4273}" presName="connTx" presStyleLbl="parChTrans1D3" presStyleIdx="4" presStyleCnt="5"/>
      <dgm:spPr/>
    </dgm:pt>
    <dgm:pt modelId="{A043B16A-EA3E-45B7-812A-2F86382146C3}" type="pres">
      <dgm:prSet presAssocID="{8F1F9304-AB8E-4A01-B692-AE8517572328}" presName="root2" presStyleCnt="0"/>
      <dgm:spPr/>
    </dgm:pt>
    <dgm:pt modelId="{448BB52D-E7D6-4C29-BE16-8B0C655C2AFA}" type="pres">
      <dgm:prSet presAssocID="{8F1F9304-AB8E-4A01-B692-AE8517572328}" presName="LevelTwoTextNode" presStyleLbl="node3" presStyleIdx="4" presStyleCnt="5" custScaleX="189463">
        <dgm:presLayoutVars>
          <dgm:chPref val="3"/>
        </dgm:presLayoutVars>
      </dgm:prSet>
      <dgm:spPr/>
    </dgm:pt>
    <dgm:pt modelId="{2881F5AC-C99E-4D83-943E-F0E6B9237D52}" type="pres">
      <dgm:prSet presAssocID="{8F1F9304-AB8E-4A01-B692-AE8517572328}" presName="level3hierChild" presStyleCnt="0"/>
      <dgm:spPr/>
    </dgm:pt>
  </dgm:ptLst>
  <dgm:cxnLst>
    <dgm:cxn modelId="{CA4E6C16-3D9D-49DC-9987-1145571DD1F9}" srcId="{E53C231F-B37C-4D2E-ADF2-4817E07E7E37}" destId="{97D42576-25C9-4A46-AC59-678183DC5316}" srcOrd="2" destOrd="0" parTransId="{C1630415-E944-4211-AEEE-EC6AFFC8266E}" sibTransId="{3A6052A8-3910-4A4F-A67A-776D892515B2}"/>
    <dgm:cxn modelId="{304F381E-57A6-4F6B-B17C-3802296938FC}" type="presOf" srcId="{75226352-1862-43C2-B8E3-CFC180004AC9}" destId="{4BB05E1A-8220-4348-86DB-DFDF6892F44A}" srcOrd="0" destOrd="0" presId="urn:microsoft.com/office/officeart/2008/layout/HorizontalMultiLevelHierarchy"/>
    <dgm:cxn modelId="{81305921-CB21-4C93-82A0-85C96C2F4DDD}" type="presOf" srcId="{80D41681-6E40-40A5-B115-CA1C987E45A7}" destId="{20FEC3EE-27A5-4E92-B39C-25E82F77A790}" srcOrd="1" destOrd="0" presId="urn:microsoft.com/office/officeart/2008/layout/HorizontalMultiLevelHierarchy"/>
    <dgm:cxn modelId="{40448523-A894-4A86-B889-2A2B2B108533}" srcId="{C73918D6-2555-40D8-A1FB-373B853ADA63}" destId="{75226352-1862-43C2-B8E3-CFC180004AC9}" srcOrd="0" destOrd="0" parTransId="{D3D811E0-38DE-48F1-A6CA-68F70A185562}" sibTransId="{1FBF7E55-991F-42E4-8CDA-71225E62BAE6}"/>
    <dgm:cxn modelId="{CC110D26-7ADF-4859-A349-8B2D770574A1}" type="presOf" srcId="{80D41681-6E40-40A5-B115-CA1C987E45A7}" destId="{C46C1689-6328-418A-8AEE-8A1DCEBB7B08}" srcOrd="0" destOrd="0" presId="urn:microsoft.com/office/officeart/2008/layout/HorizontalMultiLevelHierarchy"/>
    <dgm:cxn modelId="{5CBF2F2D-54FB-4324-9846-1284CBDB0A5D}" type="presOf" srcId="{C1630415-E944-4211-AEEE-EC6AFFC8266E}" destId="{EEF83EBF-FA47-4D75-82E5-AB4344514EBB}" srcOrd="0" destOrd="0" presId="urn:microsoft.com/office/officeart/2008/layout/HorizontalMultiLevelHierarchy"/>
    <dgm:cxn modelId="{867D4838-2D63-4666-A99F-69DD091D23DC}" type="presOf" srcId="{E445308A-C2A4-4080-A8B1-5FF9EDE9E910}" destId="{CDA8EA40-04D6-468F-B663-89D5C6DEA1B1}" srcOrd="1" destOrd="0" presId="urn:microsoft.com/office/officeart/2008/layout/HorizontalMultiLevelHierarchy"/>
    <dgm:cxn modelId="{014ADE3C-BBFC-4F3C-92E7-B7D501905E39}" type="presOf" srcId="{6B1A0494-9D9F-4C62-8ED6-A5B461D0431F}" destId="{1596764D-68BE-4B0E-85E0-5F9FF02DD06F}" srcOrd="1" destOrd="0" presId="urn:microsoft.com/office/officeart/2008/layout/HorizontalMultiLevelHierarchy"/>
    <dgm:cxn modelId="{637D425E-E077-426F-84DE-8A8E0E1AE3ED}" type="presOf" srcId="{C98D44CC-1BFA-4602-9F39-6E99D56DC3D6}" destId="{5CF3F623-ADB3-4B95-B224-FBC632B73079}" srcOrd="0" destOrd="0" presId="urn:microsoft.com/office/officeart/2008/layout/HorizontalMultiLevelHierarchy"/>
    <dgm:cxn modelId="{245CB341-45D5-4D6E-9B88-27BC6E25B58F}" type="presOf" srcId="{8F1F9304-AB8E-4A01-B692-AE8517572328}" destId="{448BB52D-E7D6-4C29-BE16-8B0C655C2AFA}" srcOrd="0" destOrd="0" presId="urn:microsoft.com/office/officeart/2008/layout/HorizontalMultiLevelHierarchy"/>
    <dgm:cxn modelId="{06A68A69-4DCE-46BD-955B-ADF5A39B7473}" type="presOf" srcId="{D3D811E0-38DE-48F1-A6CA-68F70A185562}" destId="{F53CBFAD-2926-4489-A5E5-5AB2E5A88E29}" srcOrd="1" destOrd="0" presId="urn:microsoft.com/office/officeart/2008/layout/HorizontalMultiLevelHierarchy"/>
    <dgm:cxn modelId="{C1E4BA69-FFF1-4FDF-8796-1D24569AC259}" srcId="{C73918D6-2555-40D8-A1FB-373B853ADA63}" destId="{E53C231F-B37C-4D2E-ADF2-4817E07E7E37}" srcOrd="1" destOrd="0" parTransId="{6B1A0494-9D9F-4C62-8ED6-A5B461D0431F}" sibTransId="{4D33FECB-A6D2-4BDC-B15C-2B0816F032DB}"/>
    <dgm:cxn modelId="{83557A6D-01FE-4F34-B41B-430EEC980E13}" type="presOf" srcId="{08E1272E-BCCD-49E9-A03F-D7976A80B55B}" destId="{3BCC89F5-D14E-4229-B238-AD483247F321}" srcOrd="0" destOrd="0" presId="urn:microsoft.com/office/officeart/2008/layout/HorizontalMultiLevelHierarchy"/>
    <dgm:cxn modelId="{B4ADF473-EBA6-4A64-B9B6-B23EB3E03A3A}" type="presOf" srcId="{8B62455C-C1C3-4F34-AB17-B3A617CC4273}" destId="{B608596A-D555-43B2-987D-C2B6468597E5}" srcOrd="0" destOrd="0" presId="urn:microsoft.com/office/officeart/2008/layout/HorizontalMultiLevelHierarchy"/>
    <dgm:cxn modelId="{B701E054-19C2-4B57-B782-09A78FBC071F}" srcId="{08E1272E-BCCD-49E9-A03F-D7976A80B55B}" destId="{C73918D6-2555-40D8-A1FB-373B853ADA63}" srcOrd="0" destOrd="0" parTransId="{C23AC786-17E2-4B95-AA70-05BDF9A06FA3}" sibTransId="{8ABEF5B5-E0FD-408E-9EB7-82C3A085FEAA}"/>
    <dgm:cxn modelId="{01B6EF94-6A43-4728-9E3E-F99B0C805299}" type="presOf" srcId="{E445308A-C2A4-4080-A8B1-5FF9EDE9E910}" destId="{4986C364-1CE7-42DB-AF88-31B28FEA7902}" srcOrd="0" destOrd="0" presId="urn:microsoft.com/office/officeart/2008/layout/HorizontalMultiLevelHierarchy"/>
    <dgm:cxn modelId="{541BDB9B-326B-4198-9726-B6AD306D8608}" type="presOf" srcId="{E4F72F61-4405-4987-B136-A8C96166FAFA}" destId="{DAD057E0-7F53-453A-B947-2CB3FC547CDA}" srcOrd="1" destOrd="0" presId="urn:microsoft.com/office/officeart/2008/layout/HorizontalMultiLevelHierarchy"/>
    <dgm:cxn modelId="{1A3AC9A2-20E0-45D0-BF2A-511CF2B29EF1}" type="presOf" srcId="{E4F72F61-4405-4987-B136-A8C96166FAFA}" destId="{F401A57B-E066-4139-A2F4-5BE463E31F68}" srcOrd="0" destOrd="0" presId="urn:microsoft.com/office/officeart/2008/layout/HorizontalMultiLevelHierarchy"/>
    <dgm:cxn modelId="{905AC7AA-171F-4B60-B52E-81FD4DC115D2}" srcId="{E53C231F-B37C-4D2E-ADF2-4817E07E7E37}" destId="{F17FA349-4850-419D-AFF2-DCD76C7992C4}" srcOrd="3" destOrd="0" parTransId="{E445308A-C2A4-4080-A8B1-5FF9EDE9E910}" sibTransId="{86424EE1-A990-4BD5-95C5-18EF7B122E3E}"/>
    <dgm:cxn modelId="{EC365CB4-F3A8-4C31-B8D6-B1812F92A4A4}" type="presOf" srcId="{97D42576-25C9-4A46-AC59-678183DC5316}" destId="{EA0D5F42-7393-40A2-B5AE-3A38D4E87A02}" srcOrd="0" destOrd="0" presId="urn:microsoft.com/office/officeart/2008/layout/HorizontalMultiLevelHierarchy"/>
    <dgm:cxn modelId="{2C30BDB6-3116-41D3-AF25-1A3EF0FD50E2}" type="presOf" srcId="{E53C231F-B37C-4D2E-ADF2-4817E07E7E37}" destId="{F96F8FBD-B030-4F8B-B7E2-DA74493B9B3C}" srcOrd="0" destOrd="0" presId="urn:microsoft.com/office/officeart/2008/layout/HorizontalMultiLevelHierarchy"/>
    <dgm:cxn modelId="{762BB2BC-4253-4527-B8F9-724155DBA781}" type="presOf" srcId="{D3D811E0-38DE-48F1-A6CA-68F70A185562}" destId="{FB10598D-3D49-4794-AC8E-CDC0E4646BB1}" srcOrd="0" destOrd="0" presId="urn:microsoft.com/office/officeart/2008/layout/HorizontalMultiLevelHierarchy"/>
    <dgm:cxn modelId="{B8B19DC3-9F7D-429B-9EE9-BA5C99EC8E33}" type="presOf" srcId="{6B1A0494-9D9F-4C62-8ED6-A5B461D0431F}" destId="{43C634FD-A93F-406D-9187-7BC5803D8EC8}" srcOrd="0" destOrd="0" presId="urn:microsoft.com/office/officeart/2008/layout/HorizontalMultiLevelHierarchy"/>
    <dgm:cxn modelId="{82602DC9-02D7-4522-86DF-8CBD56200AEA}" type="presOf" srcId="{C73918D6-2555-40D8-A1FB-373B853ADA63}" destId="{8B6CAEF7-ED4E-453B-A7DF-CB9D739DE3B5}" srcOrd="0" destOrd="0" presId="urn:microsoft.com/office/officeart/2008/layout/HorizontalMultiLevelHierarchy"/>
    <dgm:cxn modelId="{CFBF4DCA-82E7-43CC-8F46-9E452875DD1B}" type="presOf" srcId="{F17FA349-4850-419D-AFF2-DCD76C7992C4}" destId="{CD5A8494-ACA2-4BB0-9980-50F9AF858393}" srcOrd="0" destOrd="0" presId="urn:microsoft.com/office/officeart/2008/layout/HorizontalMultiLevelHierarchy"/>
    <dgm:cxn modelId="{0C2E9DCF-75C6-4729-A3CA-E3F3CAA2A3FF}" srcId="{E53C231F-B37C-4D2E-ADF2-4817E07E7E37}" destId="{8F1F9304-AB8E-4A01-B692-AE8517572328}" srcOrd="4" destOrd="0" parTransId="{8B62455C-C1C3-4F34-AB17-B3A617CC4273}" sibTransId="{DE96D76F-0EDC-410D-95D0-6A1F673241EA}"/>
    <dgm:cxn modelId="{4832E4DF-2ABE-44A0-88CA-3BD57E4F24C6}" srcId="{E53C231F-B37C-4D2E-ADF2-4817E07E7E37}" destId="{C98D44CC-1BFA-4602-9F39-6E99D56DC3D6}" srcOrd="0" destOrd="0" parTransId="{E4F72F61-4405-4987-B136-A8C96166FAFA}" sibTransId="{9134B6AF-B2E9-4DC6-8A61-6AA534DC9F04}"/>
    <dgm:cxn modelId="{16912BE2-9D83-45B8-B8D4-B7C015494E3E}" type="presOf" srcId="{CC1E1C08-5AEC-4370-991F-D5362314C19C}" destId="{5FCEBB42-7365-4DC1-959B-56F1DA08672C}" srcOrd="0" destOrd="0" presId="urn:microsoft.com/office/officeart/2008/layout/HorizontalMultiLevelHierarchy"/>
    <dgm:cxn modelId="{805D35EA-19BB-4C6D-9D49-256CAA360E5A}" srcId="{E53C231F-B37C-4D2E-ADF2-4817E07E7E37}" destId="{CC1E1C08-5AEC-4370-991F-D5362314C19C}" srcOrd="1" destOrd="0" parTransId="{80D41681-6E40-40A5-B115-CA1C987E45A7}" sibTransId="{9B730DE0-315E-40AC-BF79-2CA1B6285DAD}"/>
    <dgm:cxn modelId="{BDB78AEE-F2BF-42B6-A50E-DB57BC01E038}" type="presOf" srcId="{8B62455C-C1C3-4F34-AB17-B3A617CC4273}" destId="{FB0A9A08-4360-47E0-A60B-CE81770F2A43}" srcOrd="1" destOrd="0" presId="urn:microsoft.com/office/officeart/2008/layout/HorizontalMultiLevelHierarchy"/>
    <dgm:cxn modelId="{AC0AA7EF-D477-4C1E-8DA8-0D39EE5D445F}" type="presOf" srcId="{C1630415-E944-4211-AEEE-EC6AFFC8266E}" destId="{C46E3FC1-AB20-4064-A04E-69ABEBCACC9D}" srcOrd="1" destOrd="0" presId="urn:microsoft.com/office/officeart/2008/layout/HorizontalMultiLevelHierarchy"/>
    <dgm:cxn modelId="{033E144A-357B-4A2B-9867-59294C70345E}" type="presParOf" srcId="{3BCC89F5-D14E-4229-B238-AD483247F321}" destId="{C6B92CF0-7894-4A5A-AD43-152E793629A1}" srcOrd="0" destOrd="0" presId="urn:microsoft.com/office/officeart/2008/layout/HorizontalMultiLevelHierarchy"/>
    <dgm:cxn modelId="{82FF060B-095C-4024-903F-20782AAE416B}" type="presParOf" srcId="{C6B92CF0-7894-4A5A-AD43-152E793629A1}" destId="{8B6CAEF7-ED4E-453B-A7DF-CB9D739DE3B5}" srcOrd="0" destOrd="0" presId="urn:microsoft.com/office/officeart/2008/layout/HorizontalMultiLevelHierarchy"/>
    <dgm:cxn modelId="{AA937205-019D-4B0B-9657-547D76C09027}" type="presParOf" srcId="{C6B92CF0-7894-4A5A-AD43-152E793629A1}" destId="{3313A155-1294-43BA-A278-98FAE0906559}" srcOrd="1" destOrd="0" presId="urn:microsoft.com/office/officeart/2008/layout/HorizontalMultiLevelHierarchy"/>
    <dgm:cxn modelId="{CCBAD231-1FD6-4123-B9C2-BC81A1EBF048}" type="presParOf" srcId="{3313A155-1294-43BA-A278-98FAE0906559}" destId="{FB10598D-3D49-4794-AC8E-CDC0E4646BB1}" srcOrd="0" destOrd="0" presId="urn:microsoft.com/office/officeart/2008/layout/HorizontalMultiLevelHierarchy"/>
    <dgm:cxn modelId="{ABA5E11D-5539-4F5C-885B-7B392CD3C0D1}" type="presParOf" srcId="{FB10598D-3D49-4794-AC8E-CDC0E4646BB1}" destId="{F53CBFAD-2926-4489-A5E5-5AB2E5A88E29}" srcOrd="0" destOrd="0" presId="urn:microsoft.com/office/officeart/2008/layout/HorizontalMultiLevelHierarchy"/>
    <dgm:cxn modelId="{DD9A420C-6AA5-4CEB-9360-16D24D65B1C5}" type="presParOf" srcId="{3313A155-1294-43BA-A278-98FAE0906559}" destId="{DC22CB05-4A81-4FBD-9B3B-D5C536740905}" srcOrd="1" destOrd="0" presId="urn:microsoft.com/office/officeart/2008/layout/HorizontalMultiLevelHierarchy"/>
    <dgm:cxn modelId="{A2FC3F35-C878-41E3-9EED-438996347FC2}" type="presParOf" srcId="{DC22CB05-4A81-4FBD-9B3B-D5C536740905}" destId="{4BB05E1A-8220-4348-86DB-DFDF6892F44A}" srcOrd="0" destOrd="0" presId="urn:microsoft.com/office/officeart/2008/layout/HorizontalMultiLevelHierarchy"/>
    <dgm:cxn modelId="{C6BEE53C-A6E0-47C7-B8CD-DAE1658A36EB}" type="presParOf" srcId="{DC22CB05-4A81-4FBD-9B3B-D5C536740905}" destId="{AAFF7811-9D21-43C2-B72A-18B8AF3B97E0}" srcOrd="1" destOrd="0" presId="urn:microsoft.com/office/officeart/2008/layout/HorizontalMultiLevelHierarchy"/>
    <dgm:cxn modelId="{3B60B05F-4F2F-415F-9B87-4628306FBFF0}" type="presParOf" srcId="{3313A155-1294-43BA-A278-98FAE0906559}" destId="{43C634FD-A93F-406D-9187-7BC5803D8EC8}" srcOrd="2" destOrd="0" presId="urn:microsoft.com/office/officeart/2008/layout/HorizontalMultiLevelHierarchy"/>
    <dgm:cxn modelId="{2E45A60C-5036-4CBE-A77A-5D8B8520F3A1}" type="presParOf" srcId="{43C634FD-A93F-406D-9187-7BC5803D8EC8}" destId="{1596764D-68BE-4B0E-85E0-5F9FF02DD06F}" srcOrd="0" destOrd="0" presId="urn:microsoft.com/office/officeart/2008/layout/HorizontalMultiLevelHierarchy"/>
    <dgm:cxn modelId="{883B8C03-1B11-4309-BD5A-D38389BF4337}" type="presParOf" srcId="{3313A155-1294-43BA-A278-98FAE0906559}" destId="{2CB34FA8-DB6D-4ED0-8347-311F82382976}" srcOrd="3" destOrd="0" presId="urn:microsoft.com/office/officeart/2008/layout/HorizontalMultiLevelHierarchy"/>
    <dgm:cxn modelId="{BE75DF6A-7E3C-42E2-A8F6-1E19FBB33E99}" type="presParOf" srcId="{2CB34FA8-DB6D-4ED0-8347-311F82382976}" destId="{F96F8FBD-B030-4F8B-B7E2-DA74493B9B3C}" srcOrd="0" destOrd="0" presId="urn:microsoft.com/office/officeart/2008/layout/HorizontalMultiLevelHierarchy"/>
    <dgm:cxn modelId="{91A64DFE-7FAD-4F89-93B0-56B4B78507E6}" type="presParOf" srcId="{2CB34FA8-DB6D-4ED0-8347-311F82382976}" destId="{C534AF86-9C4D-40A7-8355-9692CCCE6F9F}" srcOrd="1" destOrd="0" presId="urn:microsoft.com/office/officeart/2008/layout/HorizontalMultiLevelHierarchy"/>
    <dgm:cxn modelId="{E9590E03-7BE3-4D42-9D40-54D48FBB654F}" type="presParOf" srcId="{C534AF86-9C4D-40A7-8355-9692CCCE6F9F}" destId="{F401A57B-E066-4139-A2F4-5BE463E31F68}" srcOrd="0" destOrd="0" presId="urn:microsoft.com/office/officeart/2008/layout/HorizontalMultiLevelHierarchy"/>
    <dgm:cxn modelId="{ABC0BD70-694B-4206-8C65-08617389C629}" type="presParOf" srcId="{F401A57B-E066-4139-A2F4-5BE463E31F68}" destId="{DAD057E0-7F53-453A-B947-2CB3FC547CDA}" srcOrd="0" destOrd="0" presId="urn:microsoft.com/office/officeart/2008/layout/HorizontalMultiLevelHierarchy"/>
    <dgm:cxn modelId="{494AA6D4-95B2-4F37-AE82-D80A7280F7F2}" type="presParOf" srcId="{C534AF86-9C4D-40A7-8355-9692CCCE6F9F}" destId="{B2E3409E-70E1-43C6-965D-ABBF49DDFD9B}" srcOrd="1" destOrd="0" presId="urn:microsoft.com/office/officeart/2008/layout/HorizontalMultiLevelHierarchy"/>
    <dgm:cxn modelId="{04F5C170-3669-4353-9506-CA78488A371A}" type="presParOf" srcId="{B2E3409E-70E1-43C6-965D-ABBF49DDFD9B}" destId="{5CF3F623-ADB3-4B95-B224-FBC632B73079}" srcOrd="0" destOrd="0" presId="urn:microsoft.com/office/officeart/2008/layout/HorizontalMultiLevelHierarchy"/>
    <dgm:cxn modelId="{D1C8368F-2A0F-4A35-B77F-E7567E30E57F}" type="presParOf" srcId="{B2E3409E-70E1-43C6-965D-ABBF49DDFD9B}" destId="{BC35AC9E-12F8-4698-838D-20F8C3A9292A}" srcOrd="1" destOrd="0" presId="urn:microsoft.com/office/officeart/2008/layout/HorizontalMultiLevelHierarchy"/>
    <dgm:cxn modelId="{B0DAA8DC-EAAB-4134-8E85-35B5E00F3B1B}" type="presParOf" srcId="{C534AF86-9C4D-40A7-8355-9692CCCE6F9F}" destId="{C46C1689-6328-418A-8AEE-8A1DCEBB7B08}" srcOrd="2" destOrd="0" presId="urn:microsoft.com/office/officeart/2008/layout/HorizontalMultiLevelHierarchy"/>
    <dgm:cxn modelId="{75AA24C3-18F2-4A17-8730-981478457FE4}" type="presParOf" srcId="{C46C1689-6328-418A-8AEE-8A1DCEBB7B08}" destId="{20FEC3EE-27A5-4E92-B39C-25E82F77A790}" srcOrd="0" destOrd="0" presId="urn:microsoft.com/office/officeart/2008/layout/HorizontalMultiLevelHierarchy"/>
    <dgm:cxn modelId="{D7011040-9582-4F9C-9038-1157EA238258}" type="presParOf" srcId="{C534AF86-9C4D-40A7-8355-9692CCCE6F9F}" destId="{9689A825-B855-482D-8D89-95F25D76AFD0}" srcOrd="3" destOrd="0" presId="urn:microsoft.com/office/officeart/2008/layout/HorizontalMultiLevelHierarchy"/>
    <dgm:cxn modelId="{82F7FBF0-8D52-4272-B6DC-2F447E3AE556}" type="presParOf" srcId="{9689A825-B855-482D-8D89-95F25D76AFD0}" destId="{5FCEBB42-7365-4DC1-959B-56F1DA08672C}" srcOrd="0" destOrd="0" presId="urn:microsoft.com/office/officeart/2008/layout/HorizontalMultiLevelHierarchy"/>
    <dgm:cxn modelId="{BF923A97-982E-45B7-BD25-512CDFE61A3E}" type="presParOf" srcId="{9689A825-B855-482D-8D89-95F25D76AFD0}" destId="{5AB0D14F-4542-42FE-B39F-EF0B9C6DBBDF}" srcOrd="1" destOrd="0" presId="urn:microsoft.com/office/officeart/2008/layout/HorizontalMultiLevelHierarchy"/>
    <dgm:cxn modelId="{ED0252F7-2ECD-4674-B2F0-8A4BD8B4375A}" type="presParOf" srcId="{C534AF86-9C4D-40A7-8355-9692CCCE6F9F}" destId="{EEF83EBF-FA47-4D75-82E5-AB4344514EBB}" srcOrd="4" destOrd="0" presId="urn:microsoft.com/office/officeart/2008/layout/HorizontalMultiLevelHierarchy"/>
    <dgm:cxn modelId="{CA423A32-9225-4189-A631-A00C99B19C90}" type="presParOf" srcId="{EEF83EBF-FA47-4D75-82E5-AB4344514EBB}" destId="{C46E3FC1-AB20-4064-A04E-69ABEBCACC9D}" srcOrd="0" destOrd="0" presId="urn:microsoft.com/office/officeart/2008/layout/HorizontalMultiLevelHierarchy"/>
    <dgm:cxn modelId="{F63B9C3F-3889-46BC-834A-EC0E9F2D3ED2}" type="presParOf" srcId="{C534AF86-9C4D-40A7-8355-9692CCCE6F9F}" destId="{17A5EEF4-50C3-4709-8D19-148E797121B6}" srcOrd="5" destOrd="0" presId="urn:microsoft.com/office/officeart/2008/layout/HorizontalMultiLevelHierarchy"/>
    <dgm:cxn modelId="{F568ED31-E3CA-4E87-BA39-07FB8CD55650}" type="presParOf" srcId="{17A5EEF4-50C3-4709-8D19-148E797121B6}" destId="{EA0D5F42-7393-40A2-B5AE-3A38D4E87A02}" srcOrd="0" destOrd="0" presId="urn:microsoft.com/office/officeart/2008/layout/HorizontalMultiLevelHierarchy"/>
    <dgm:cxn modelId="{17CF1341-7701-4419-BB21-74060BF67478}" type="presParOf" srcId="{17A5EEF4-50C3-4709-8D19-148E797121B6}" destId="{0460B813-1A39-4558-96B3-BBA177559C2F}" srcOrd="1" destOrd="0" presId="urn:microsoft.com/office/officeart/2008/layout/HorizontalMultiLevelHierarchy"/>
    <dgm:cxn modelId="{3057FCB1-2BF1-42C0-8B81-60CF1E78BE6D}" type="presParOf" srcId="{C534AF86-9C4D-40A7-8355-9692CCCE6F9F}" destId="{4986C364-1CE7-42DB-AF88-31B28FEA7902}" srcOrd="6" destOrd="0" presId="urn:microsoft.com/office/officeart/2008/layout/HorizontalMultiLevelHierarchy"/>
    <dgm:cxn modelId="{C1A69FCB-7A7C-4371-8D2C-72A3D8B5BE4A}" type="presParOf" srcId="{4986C364-1CE7-42DB-AF88-31B28FEA7902}" destId="{CDA8EA40-04D6-468F-B663-89D5C6DEA1B1}" srcOrd="0" destOrd="0" presId="urn:microsoft.com/office/officeart/2008/layout/HorizontalMultiLevelHierarchy"/>
    <dgm:cxn modelId="{9ECB8EE2-836F-4DF5-9929-FFC89E44B371}" type="presParOf" srcId="{C534AF86-9C4D-40A7-8355-9692CCCE6F9F}" destId="{E4364B9A-A83A-4402-A21B-F4E44C52A511}" srcOrd="7" destOrd="0" presId="urn:microsoft.com/office/officeart/2008/layout/HorizontalMultiLevelHierarchy"/>
    <dgm:cxn modelId="{92700B89-5110-4057-BAC8-85805D04DEE8}" type="presParOf" srcId="{E4364B9A-A83A-4402-A21B-F4E44C52A511}" destId="{CD5A8494-ACA2-4BB0-9980-50F9AF858393}" srcOrd="0" destOrd="0" presId="urn:microsoft.com/office/officeart/2008/layout/HorizontalMultiLevelHierarchy"/>
    <dgm:cxn modelId="{8280E155-A583-4DD7-BB7B-9380FA483F7B}" type="presParOf" srcId="{E4364B9A-A83A-4402-A21B-F4E44C52A511}" destId="{3B50AF99-B858-4809-B12C-C1F4EEA1423B}" srcOrd="1" destOrd="0" presId="urn:microsoft.com/office/officeart/2008/layout/HorizontalMultiLevelHierarchy"/>
    <dgm:cxn modelId="{EBFEF051-6DCC-4CDA-847C-1014872DC78B}" type="presParOf" srcId="{C534AF86-9C4D-40A7-8355-9692CCCE6F9F}" destId="{B608596A-D555-43B2-987D-C2B6468597E5}" srcOrd="8" destOrd="0" presId="urn:microsoft.com/office/officeart/2008/layout/HorizontalMultiLevelHierarchy"/>
    <dgm:cxn modelId="{85C35421-37A4-4386-A0C2-771F41FFD7AB}" type="presParOf" srcId="{B608596A-D555-43B2-987D-C2B6468597E5}" destId="{FB0A9A08-4360-47E0-A60B-CE81770F2A43}" srcOrd="0" destOrd="0" presId="urn:microsoft.com/office/officeart/2008/layout/HorizontalMultiLevelHierarchy"/>
    <dgm:cxn modelId="{A4E82ED0-09BE-4CB0-AD66-6F1D79F0F110}" type="presParOf" srcId="{C534AF86-9C4D-40A7-8355-9692CCCE6F9F}" destId="{A043B16A-EA3E-45B7-812A-2F86382146C3}" srcOrd="9" destOrd="0" presId="urn:microsoft.com/office/officeart/2008/layout/HorizontalMultiLevelHierarchy"/>
    <dgm:cxn modelId="{FCA1E3BE-FDC5-427B-88AC-FC650216E9DD}" type="presParOf" srcId="{A043B16A-EA3E-45B7-812A-2F86382146C3}" destId="{448BB52D-E7D6-4C29-BE16-8B0C655C2AFA}" srcOrd="0" destOrd="0" presId="urn:microsoft.com/office/officeart/2008/layout/HorizontalMultiLevelHierarchy"/>
    <dgm:cxn modelId="{1414EE32-576D-461B-AD4C-8C64261419F5}" type="presParOf" srcId="{A043B16A-EA3E-45B7-812A-2F86382146C3}" destId="{2881F5AC-C99E-4D83-943E-F0E6B9237D5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634FD-A93F-406D-9187-7BC5803D8EC8}">
      <dsp:nvSpPr>
        <dsp:cNvPr id="0" name=""/>
        <dsp:cNvSpPr/>
      </dsp:nvSpPr>
      <dsp:spPr>
        <a:xfrm>
          <a:off x="3003975" y="1327190"/>
          <a:ext cx="3274991" cy="600135"/>
        </a:xfrm>
        <a:custGeom>
          <a:avLst/>
          <a:gdLst/>
          <a:ahLst/>
          <a:cxnLst/>
          <a:rect l="0" t="0" r="0" b="0"/>
          <a:pathLst>
            <a:path>
              <a:moveTo>
                <a:pt x="0" y="0"/>
              </a:moveTo>
              <a:lnTo>
                <a:pt x="1637495" y="0"/>
              </a:lnTo>
              <a:lnTo>
                <a:pt x="1637495" y="600135"/>
              </a:lnTo>
              <a:lnTo>
                <a:pt x="3274991" y="600135"/>
              </a:lnTo>
            </a:path>
          </a:pathLst>
        </a:custGeom>
        <a:noFill/>
        <a:ln w="15875"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4558232" y="1544020"/>
        <a:ext cx="166476" cy="166476"/>
      </dsp:txXfrm>
    </dsp:sp>
    <dsp:sp modelId="{FB10598D-3D49-4794-AC8E-CDC0E4646BB1}">
      <dsp:nvSpPr>
        <dsp:cNvPr id="0" name=""/>
        <dsp:cNvSpPr/>
      </dsp:nvSpPr>
      <dsp:spPr>
        <a:xfrm>
          <a:off x="3003975" y="756949"/>
          <a:ext cx="3274991" cy="570241"/>
        </a:xfrm>
        <a:custGeom>
          <a:avLst/>
          <a:gdLst/>
          <a:ahLst/>
          <a:cxnLst/>
          <a:rect l="0" t="0" r="0" b="0"/>
          <a:pathLst>
            <a:path>
              <a:moveTo>
                <a:pt x="0" y="570241"/>
              </a:moveTo>
              <a:lnTo>
                <a:pt x="1637495" y="570241"/>
              </a:lnTo>
              <a:lnTo>
                <a:pt x="1637495" y="0"/>
              </a:lnTo>
              <a:lnTo>
                <a:pt x="327499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4558364" y="958963"/>
        <a:ext cx="166213" cy="166213"/>
      </dsp:txXfrm>
    </dsp:sp>
    <dsp:sp modelId="{8B6CAEF7-ED4E-453B-A7DF-CB9D739DE3B5}">
      <dsp:nvSpPr>
        <dsp:cNvPr id="0" name=""/>
        <dsp:cNvSpPr/>
      </dsp:nvSpPr>
      <dsp:spPr>
        <a:xfrm>
          <a:off x="905231" y="712569"/>
          <a:ext cx="2968244" cy="12292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pl-PL" sz="4400" kern="1200" dirty="0"/>
            <a:t>SRB </a:t>
          </a:r>
          <a:r>
            <a:rPr lang="pl-PL" sz="4400" kern="1200" dirty="0" err="1"/>
            <a:t>method</a:t>
          </a:r>
          <a:endParaRPr lang="pl-PL" sz="4400" kern="1200" dirty="0"/>
        </a:p>
      </dsp:txBody>
      <dsp:txXfrm>
        <a:off x="905231" y="712569"/>
        <a:ext cx="2968244" cy="1229243"/>
      </dsp:txXfrm>
    </dsp:sp>
    <dsp:sp modelId="{4BB05E1A-8220-4348-86DB-DFDF6892F44A}">
      <dsp:nvSpPr>
        <dsp:cNvPr id="0" name=""/>
        <dsp:cNvSpPr/>
      </dsp:nvSpPr>
      <dsp:spPr>
        <a:xfrm>
          <a:off x="6278966" y="474966"/>
          <a:ext cx="1849809" cy="56396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pl-PL" sz="3300" kern="1200" dirty="0" err="1"/>
            <a:t>Diagnostic</a:t>
          </a:r>
          <a:endParaRPr lang="pl-PL" sz="3300" kern="1200" dirty="0"/>
        </a:p>
      </dsp:txBody>
      <dsp:txXfrm>
        <a:off x="6278966" y="474966"/>
        <a:ext cx="1849809" cy="563966"/>
      </dsp:txXfrm>
    </dsp:sp>
    <dsp:sp modelId="{F96F8FBD-B030-4F8B-B7E2-DA74493B9B3C}">
      <dsp:nvSpPr>
        <dsp:cNvPr id="0" name=""/>
        <dsp:cNvSpPr/>
      </dsp:nvSpPr>
      <dsp:spPr>
        <a:xfrm>
          <a:off x="6278966" y="1645343"/>
          <a:ext cx="1849809" cy="56396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pl-PL" sz="3300" kern="1200" dirty="0" err="1"/>
            <a:t>Therapy</a:t>
          </a:r>
          <a:endParaRPr lang="pl-PL" sz="3300" kern="1200" dirty="0"/>
        </a:p>
      </dsp:txBody>
      <dsp:txXfrm>
        <a:off x="6278966" y="1645343"/>
        <a:ext cx="1849809" cy="563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E2BC7-3672-4FC1-99B3-4F94C2FF2266}">
      <dsp:nvSpPr>
        <dsp:cNvPr id="0" name=""/>
        <dsp:cNvSpPr/>
      </dsp:nvSpPr>
      <dsp:spPr>
        <a:xfrm>
          <a:off x="7072600" y="4391844"/>
          <a:ext cx="856321" cy="475184"/>
        </a:xfrm>
        <a:custGeom>
          <a:avLst/>
          <a:gdLst/>
          <a:ahLst/>
          <a:cxnLst/>
          <a:rect l="0" t="0" r="0" b="0"/>
          <a:pathLst>
            <a:path>
              <a:moveTo>
                <a:pt x="0" y="0"/>
              </a:moveTo>
              <a:lnTo>
                <a:pt x="428160" y="0"/>
              </a:lnTo>
              <a:lnTo>
                <a:pt x="428160" y="475184"/>
              </a:lnTo>
              <a:lnTo>
                <a:pt x="856321" y="475184"/>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476277" y="4604954"/>
        <a:ext cx="48966" cy="48966"/>
      </dsp:txXfrm>
    </dsp:sp>
    <dsp:sp modelId="{476228DB-78ED-42A4-BC5F-E6058B3FFBD4}">
      <dsp:nvSpPr>
        <dsp:cNvPr id="0" name=""/>
        <dsp:cNvSpPr/>
      </dsp:nvSpPr>
      <dsp:spPr>
        <a:xfrm>
          <a:off x="7072600" y="3550906"/>
          <a:ext cx="856321" cy="840937"/>
        </a:xfrm>
        <a:custGeom>
          <a:avLst/>
          <a:gdLst/>
          <a:ahLst/>
          <a:cxnLst/>
          <a:rect l="0" t="0" r="0" b="0"/>
          <a:pathLst>
            <a:path>
              <a:moveTo>
                <a:pt x="0" y="840937"/>
              </a:moveTo>
              <a:lnTo>
                <a:pt x="428160" y="840937"/>
              </a:lnTo>
              <a:lnTo>
                <a:pt x="428160" y="0"/>
              </a:lnTo>
              <a:lnTo>
                <a:pt x="856321" y="0"/>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470755" y="3941371"/>
        <a:ext cx="60009" cy="60009"/>
      </dsp:txXfrm>
    </dsp:sp>
    <dsp:sp modelId="{D144A212-36AA-4919-B580-DA868A71D9BE}">
      <dsp:nvSpPr>
        <dsp:cNvPr id="0" name=""/>
        <dsp:cNvSpPr/>
      </dsp:nvSpPr>
      <dsp:spPr>
        <a:xfrm>
          <a:off x="7072600" y="2233307"/>
          <a:ext cx="850031" cy="2158536"/>
        </a:xfrm>
        <a:custGeom>
          <a:avLst/>
          <a:gdLst/>
          <a:ahLst/>
          <a:cxnLst/>
          <a:rect l="0" t="0" r="0" b="0"/>
          <a:pathLst>
            <a:path>
              <a:moveTo>
                <a:pt x="0" y="2158536"/>
              </a:moveTo>
              <a:lnTo>
                <a:pt x="425015" y="2158536"/>
              </a:lnTo>
              <a:lnTo>
                <a:pt x="425015" y="0"/>
              </a:lnTo>
              <a:lnTo>
                <a:pt x="850031" y="0"/>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pl-PL" sz="800" kern="1200"/>
        </a:p>
      </dsp:txBody>
      <dsp:txXfrm>
        <a:off x="7439618" y="3254579"/>
        <a:ext cx="115993" cy="115993"/>
      </dsp:txXfrm>
    </dsp:sp>
    <dsp:sp modelId="{F6690C0A-D933-4457-A414-5B3A48B77843}">
      <dsp:nvSpPr>
        <dsp:cNvPr id="0" name=""/>
        <dsp:cNvSpPr/>
      </dsp:nvSpPr>
      <dsp:spPr>
        <a:xfrm>
          <a:off x="7072600" y="909843"/>
          <a:ext cx="856321" cy="3482001"/>
        </a:xfrm>
        <a:custGeom>
          <a:avLst/>
          <a:gdLst/>
          <a:ahLst/>
          <a:cxnLst/>
          <a:rect l="0" t="0" r="0" b="0"/>
          <a:pathLst>
            <a:path>
              <a:moveTo>
                <a:pt x="0" y="3482001"/>
              </a:moveTo>
              <a:lnTo>
                <a:pt x="428160" y="3482001"/>
              </a:lnTo>
              <a:lnTo>
                <a:pt x="428160" y="0"/>
              </a:lnTo>
              <a:lnTo>
                <a:pt x="856321" y="0"/>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pl-PL" sz="1300" kern="1200"/>
        </a:p>
      </dsp:txBody>
      <dsp:txXfrm>
        <a:off x="7411116" y="2561200"/>
        <a:ext cx="179287" cy="179287"/>
      </dsp:txXfrm>
    </dsp:sp>
    <dsp:sp modelId="{4986C364-1CE7-42DB-AF88-31B28FEA7902}">
      <dsp:nvSpPr>
        <dsp:cNvPr id="0" name=""/>
        <dsp:cNvSpPr/>
      </dsp:nvSpPr>
      <dsp:spPr>
        <a:xfrm>
          <a:off x="2915510" y="4391844"/>
          <a:ext cx="1162708" cy="335120"/>
        </a:xfrm>
        <a:custGeom>
          <a:avLst/>
          <a:gdLst/>
          <a:ahLst/>
          <a:cxnLst/>
          <a:rect l="0" t="0" r="0" b="0"/>
          <a:pathLst>
            <a:path>
              <a:moveTo>
                <a:pt x="0" y="335120"/>
              </a:moveTo>
              <a:lnTo>
                <a:pt x="581354" y="335120"/>
              </a:lnTo>
              <a:lnTo>
                <a:pt x="581354" y="0"/>
              </a:lnTo>
              <a:lnTo>
                <a:pt x="1162708" y="0"/>
              </a:lnTo>
            </a:path>
          </a:pathLst>
        </a:custGeom>
        <a:noFill/>
        <a:ln w="571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466613" y="4529154"/>
        <a:ext cx="60501" cy="60501"/>
      </dsp:txXfrm>
    </dsp:sp>
    <dsp:sp modelId="{EEF83EBF-FA47-4D75-82E5-AB4344514EBB}">
      <dsp:nvSpPr>
        <dsp:cNvPr id="0" name=""/>
        <dsp:cNvSpPr/>
      </dsp:nvSpPr>
      <dsp:spPr>
        <a:xfrm>
          <a:off x="2915510" y="3199513"/>
          <a:ext cx="1177815" cy="1527452"/>
        </a:xfrm>
        <a:custGeom>
          <a:avLst/>
          <a:gdLst/>
          <a:ahLst/>
          <a:cxnLst/>
          <a:rect l="0" t="0" r="0" b="0"/>
          <a:pathLst>
            <a:path>
              <a:moveTo>
                <a:pt x="0" y="1527452"/>
              </a:moveTo>
              <a:lnTo>
                <a:pt x="588907" y="1527452"/>
              </a:lnTo>
              <a:lnTo>
                <a:pt x="588907" y="0"/>
              </a:lnTo>
              <a:lnTo>
                <a:pt x="1177815" y="0"/>
              </a:lnTo>
            </a:path>
          </a:pathLst>
        </a:custGeom>
        <a:noFill/>
        <a:ln w="571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3456197" y="3915018"/>
        <a:ext cx="96441" cy="96441"/>
      </dsp:txXfrm>
    </dsp:sp>
    <dsp:sp modelId="{C46C1689-6328-418A-8AEE-8A1DCEBB7B08}">
      <dsp:nvSpPr>
        <dsp:cNvPr id="0" name=""/>
        <dsp:cNvSpPr/>
      </dsp:nvSpPr>
      <dsp:spPr>
        <a:xfrm>
          <a:off x="2915510" y="1944227"/>
          <a:ext cx="1159673" cy="2782737"/>
        </a:xfrm>
        <a:custGeom>
          <a:avLst/>
          <a:gdLst/>
          <a:ahLst/>
          <a:cxnLst/>
          <a:rect l="0" t="0" r="0" b="0"/>
          <a:pathLst>
            <a:path>
              <a:moveTo>
                <a:pt x="0" y="2782737"/>
              </a:moveTo>
              <a:lnTo>
                <a:pt x="579836" y="2782737"/>
              </a:lnTo>
              <a:lnTo>
                <a:pt x="579836" y="0"/>
              </a:lnTo>
              <a:lnTo>
                <a:pt x="1159673" y="0"/>
              </a:lnTo>
            </a:path>
          </a:pathLst>
        </a:custGeom>
        <a:noFill/>
        <a:ln w="5715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3419979" y="3260228"/>
        <a:ext cx="150735" cy="150735"/>
      </dsp:txXfrm>
    </dsp:sp>
    <dsp:sp modelId="{F401A57B-E066-4139-A2F4-5BE463E31F68}">
      <dsp:nvSpPr>
        <dsp:cNvPr id="0" name=""/>
        <dsp:cNvSpPr/>
      </dsp:nvSpPr>
      <dsp:spPr>
        <a:xfrm>
          <a:off x="2915510" y="870544"/>
          <a:ext cx="1163160" cy="3856420"/>
        </a:xfrm>
        <a:custGeom>
          <a:avLst/>
          <a:gdLst/>
          <a:ahLst/>
          <a:cxnLst/>
          <a:rect l="0" t="0" r="0" b="0"/>
          <a:pathLst>
            <a:path>
              <a:moveTo>
                <a:pt x="0" y="3856420"/>
              </a:moveTo>
              <a:lnTo>
                <a:pt x="581580" y="3856420"/>
              </a:lnTo>
              <a:lnTo>
                <a:pt x="581580" y="0"/>
              </a:lnTo>
              <a:lnTo>
                <a:pt x="1163160" y="0"/>
              </a:lnTo>
            </a:path>
          </a:pathLst>
        </a:custGeom>
        <a:noFill/>
        <a:ln w="571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3396389" y="2698054"/>
        <a:ext cx="201400" cy="201400"/>
      </dsp:txXfrm>
    </dsp:sp>
    <dsp:sp modelId="{43C634FD-A93F-406D-9187-7BC5803D8EC8}">
      <dsp:nvSpPr>
        <dsp:cNvPr id="0" name=""/>
        <dsp:cNvSpPr/>
      </dsp:nvSpPr>
      <dsp:spPr>
        <a:xfrm>
          <a:off x="1059754" y="2686179"/>
          <a:ext cx="1477818" cy="2040785"/>
        </a:xfrm>
        <a:custGeom>
          <a:avLst/>
          <a:gdLst/>
          <a:ahLst/>
          <a:cxnLst/>
          <a:rect l="0" t="0" r="0" b="0"/>
          <a:pathLst>
            <a:path>
              <a:moveTo>
                <a:pt x="1477818" y="0"/>
              </a:moveTo>
              <a:lnTo>
                <a:pt x="0" y="2040785"/>
              </a:lnTo>
            </a:path>
          </a:pathLst>
        </a:custGeom>
        <a:noFill/>
        <a:ln w="571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1735672" y="3643580"/>
        <a:ext cx="125983" cy="125983"/>
      </dsp:txXfrm>
    </dsp:sp>
    <dsp:sp modelId="{FB10598D-3D49-4794-AC8E-CDC0E4646BB1}">
      <dsp:nvSpPr>
        <dsp:cNvPr id="0" name=""/>
        <dsp:cNvSpPr/>
      </dsp:nvSpPr>
      <dsp:spPr>
        <a:xfrm>
          <a:off x="1073377" y="724717"/>
          <a:ext cx="1464195" cy="1961462"/>
        </a:xfrm>
        <a:custGeom>
          <a:avLst/>
          <a:gdLst/>
          <a:ahLst/>
          <a:cxnLst/>
          <a:rect l="0" t="0" r="0" b="0"/>
          <a:pathLst>
            <a:path>
              <a:moveTo>
                <a:pt x="1464195" y="1961462"/>
              </a:moveTo>
              <a:lnTo>
                <a:pt x="0" y="0"/>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1744282" y="1644256"/>
        <a:ext cx="122384" cy="122384"/>
      </dsp:txXfrm>
    </dsp:sp>
    <dsp:sp modelId="{8B6CAEF7-ED4E-453B-A7DF-CB9D739DE3B5}">
      <dsp:nvSpPr>
        <dsp:cNvPr id="0" name=""/>
        <dsp:cNvSpPr/>
      </dsp:nvSpPr>
      <dsp:spPr>
        <a:xfrm>
          <a:off x="532120" y="2118934"/>
          <a:ext cx="2876413" cy="11344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l-PL" sz="2800" kern="1200" baseline="0" dirty="0">
              <a:latin typeface="Century Gothic" panose="020B0502020202020204" pitchFamily="34" charset="0"/>
            </a:rPr>
            <a:t>SRB </a:t>
          </a:r>
          <a:r>
            <a:rPr lang="pl-PL" sz="2800" kern="1200" baseline="0" dirty="0" err="1">
              <a:latin typeface="Century Gothic" panose="020B0502020202020204" pitchFamily="34" charset="0"/>
            </a:rPr>
            <a:t>method</a:t>
          </a:r>
          <a:endParaRPr lang="pl-PL" sz="2800" kern="1200" baseline="0" dirty="0">
            <a:latin typeface="Century Gothic" panose="020B0502020202020204" pitchFamily="34" charset="0"/>
          </a:endParaRPr>
        </a:p>
      </dsp:txBody>
      <dsp:txXfrm>
        <a:off x="532120" y="2118934"/>
        <a:ext cx="2876413" cy="1134491"/>
      </dsp:txXfrm>
    </dsp:sp>
    <dsp:sp modelId="{4BB05E1A-8220-4348-86DB-DFDF6892F44A}">
      <dsp:nvSpPr>
        <dsp:cNvPr id="0" name=""/>
        <dsp:cNvSpPr/>
      </dsp:nvSpPr>
      <dsp:spPr>
        <a:xfrm>
          <a:off x="1073377" y="245143"/>
          <a:ext cx="1954342" cy="9591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baseline="0" dirty="0" err="1">
              <a:latin typeface="Century Gothic" panose="020B0502020202020204" pitchFamily="34" charset="0"/>
            </a:rPr>
            <a:t>Diagnostic</a:t>
          </a:r>
          <a:endParaRPr lang="pl-PL" sz="2000" kern="1200" baseline="0" dirty="0">
            <a:latin typeface="Century Gothic" panose="020B0502020202020204" pitchFamily="34" charset="0"/>
          </a:endParaRPr>
        </a:p>
      </dsp:txBody>
      <dsp:txXfrm>
        <a:off x="1073377" y="245143"/>
        <a:ext cx="1954342" cy="959148"/>
      </dsp:txXfrm>
    </dsp:sp>
    <dsp:sp modelId="{F96F8FBD-B030-4F8B-B7E2-DA74493B9B3C}">
      <dsp:nvSpPr>
        <dsp:cNvPr id="0" name=""/>
        <dsp:cNvSpPr/>
      </dsp:nvSpPr>
      <dsp:spPr>
        <a:xfrm>
          <a:off x="1059754" y="4258034"/>
          <a:ext cx="1855755" cy="93786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baseline="0" dirty="0" err="1">
              <a:latin typeface="Century Gothic" panose="020B0502020202020204" pitchFamily="34" charset="0"/>
            </a:rPr>
            <a:t>Terapy</a:t>
          </a:r>
          <a:endParaRPr lang="pl-PL" sz="2000" kern="1200" baseline="0" dirty="0">
            <a:latin typeface="Century Gothic" panose="020B0502020202020204" pitchFamily="34" charset="0"/>
          </a:endParaRPr>
        </a:p>
      </dsp:txBody>
      <dsp:txXfrm>
        <a:off x="1059754" y="4258034"/>
        <a:ext cx="1855755" cy="937860"/>
      </dsp:txXfrm>
    </dsp:sp>
    <dsp:sp modelId="{5CF3F623-ADB3-4B95-B224-FBC632B73079}">
      <dsp:nvSpPr>
        <dsp:cNvPr id="0" name=""/>
        <dsp:cNvSpPr/>
      </dsp:nvSpPr>
      <dsp:spPr>
        <a:xfrm>
          <a:off x="4078670" y="488404"/>
          <a:ext cx="2999740" cy="7642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pl-PL" sz="1600" b="1" kern="1200" dirty="0">
              <a:solidFill>
                <a:schemeClr val="tx1"/>
              </a:solidFill>
              <a:latin typeface="+mj-lt"/>
            </a:rPr>
            <a:t> </a:t>
          </a:r>
          <a:r>
            <a:rPr lang="pl-PL" sz="1600" b="0" kern="1200" baseline="0" dirty="0">
              <a:solidFill>
                <a:schemeClr val="bg1"/>
              </a:solidFill>
              <a:latin typeface="+mj-lt"/>
            </a:rPr>
            <a:t>1. </a:t>
          </a:r>
          <a:r>
            <a:rPr lang="pl-PL" sz="1600" b="0" kern="1200" baseline="0" dirty="0" err="1">
              <a:solidFill>
                <a:schemeClr val="bg1"/>
              </a:solidFill>
              <a:latin typeface="+mj-lt"/>
            </a:rPr>
            <a:t>back</a:t>
          </a:r>
          <a:r>
            <a:rPr lang="pl-PL" sz="1600" b="0" kern="1200" baseline="0" dirty="0">
              <a:solidFill>
                <a:schemeClr val="bg1"/>
              </a:solidFill>
              <a:latin typeface="+mj-lt"/>
            </a:rPr>
            <a:t> </a:t>
          </a:r>
          <a:r>
            <a:rPr lang="pl-PL" sz="1600" b="0" kern="1200" baseline="0" dirty="0" err="1">
              <a:solidFill>
                <a:schemeClr val="bg1"/>
              </a:solidFill>
              <a:latin typeface="+mj-lt"/>
            </a:rPr>
            <a:t>assymetry</a:t>
          </a:r>
          <a:endParaRPr lang="pl-PL" sz="1600" b="0" kern="1200" baseline="0" dirty="0">
            <a:solidFill>
              <a:schemeClr val="bg1"/>
            </a:solidFill>
            <a:latin typeface="Century Gothic" panose="020B0502020202020204" pitchFamily="34" charset="0"/>
          </a:endParaRPr>
        </a:p>
      </dsp:txBody>
      <dsp:txXfrm>
        <a:off x="4078670" y="488404"/>
        <a:ext cx="2999740" cy="764279"/>
      </dsp:txXfrm>
    </dsp:sp>
    <dsp:sp modelId="{5FCEBB42-7365-4DC1-959B-56F1DA08672C}">
      <dsp:nvSpPr>
        <dsp:cNvPr id="0" name=""/>
        <dsp:cNvSpPr/>
      </dsp:nvSpPr>
      <dsp:spPr>
        <a:xfrm>
          <a:off x="4075183" y="1465495"/>
          <a:ext cx="3000418" cy="9574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ts val="0"/>
            </a:spcAft>
            <a:buNone/>
          </a:pPr>
          <a:r>
            <a:rPr lang="pl-PL" sz="1600" b="0" kern="1200" dirty="0">
              <a:solidFill>
                <a:schemeClr val="bg1"/>
              </a:solidFill>
              <a:latin typeface="+mj-lt"/>
            </a:rPr>
            <a:t> 2. </a:t>
          </a:r>
          <a:r>
            <a:rPr lang="pl-PL" sz="1600" b="0" kern="1200" dirty="0" err="1">
              <a:solidFill>
                <a:schemeClr val="bg1"/>
              </a:solidFill>
              <a:latin typeface="+mj-lt"/>
            </a:rPr>
            <a:t>Lumbar</a:t>
          </a:r>
          <a:r>
            <a:rPr lang="pl-PL" sz="1600" b="0" kern="1200" dirty="0">
              <a:solidFill>
                <a:schemeClr val="bg1"/>
              </a:solidFill>
              <a:latin typeface="+mj-lt"/>
            </a:rPr>
            <a:t> </a:t>
          </a:r>
          <a:r>
            <a:rPr lang="pl-PL" sz="1600" b="0" kern="1200" dirty="0" err="1">
              <a:solidFill>
                <a:schemeClr val="bg1"/>
              </a:solidFill>
              <a:latin typeface="+mj-lt"/>
            </a:rPr>
            <a:t>lordosis</a:t>
          </a:r>
          <a:r>
            <a:rPr lang="pl-PL" sz="1600" b="0" kern="1200" dirty="0">
              <a:solidFill>
                <a:schemeClr val="bg1"/>
              </a:solidFill>
              <a:latin typeface="+mj-lt"/>
            </a:rPr>
            <a:t> and    </a:t>
          </a:r>
        </a:p>
        <a:p>
          <a:pPr marL="0" lvl="0" indent="0" algn="l" defTabSz="711200">
            <a:lnSpc>
              <a:spcPct val="90000"/>
            </a:lnSpc>
            <a:spcBef>
              <a:spcPct val="0"/>
            </a:spcBef>
            <a:spcAft>
              <a:spcPts val="0"/>
            </a:spcAft>
            <a:buNone/>
          </a:pPr>
          <a:r>
            <a:rPr lang="pl-PL" sz="1600" b="0" kern="1200" dirty="0">
              <a:solidFill>
                <a:schemeClr val="bg1"/>
              </a:solidFill>
              <a:latin typeface="+mj-lt"/>
            </a:rPr>
            <a:t>     </a:t>
          </a:r>
          <a:r>
            <a:rPr lang="pl-PL" sz="1600" b="0" kern="1200" dirty="0" err="1">
              <a:solidFill>
                <a:schemeClr val="bg1"/>
              </a:solidFill>
              <a:latin typeface="+mj-lt"/>
            </a:rPr>
            <a:t>thorasic</a:t>
          </a:r>
          <a:r>
            <a:rPr lang="pl-PL" sz="1600" b="0" kern="1200" dirty="0">
              <a:solidFill>
                <a:schemeClr val="bg1"/>
              </a:solidFill>
              <a:latin typeface="+mj-lt"/>
            </a:rPr>
            <a:t> </a:t>
          </a:r>
          <a:r>
            <a:rPr lang="pl-PL" sz="1600" b="0" kern="1200" dirty="0" err="1">
              <a:solidFill>
                <a:schemeClr val="bg1"/>
              </a:solidFill>
              <a:latin typeface="+mj-lt"/>
            </a:rPr>
            <a:t>kyphosis</a:t>
          </a:r>
          <a:endParaRPr lang="pl-PL" sz="1600" b="0" kern="1200" dirty="0">
            <a:solidFill>
              <a:schemeClr val="bg1"/>
            </a:solidFill>
            <a:latin typeface="+mj-lt"/>
          </a:endParaRPr>
        </a:p>
        <a:p>
          <a:pPr marL="0" lvl="0" indent="0" algn="l" defTabSz="711200">
            <a:lnSpc>
              <a:spcPct val="90000"/>
            </a:lnSpc>
            <a:spcBef>
              <a:spcPct val="0"/>
            </a:spcBef>
            <a:spcAft>
              <a:spcPts val="0"/>
            </a:spcAft>
            <a:buNone/>
          </a:pPr>
          <a:r>
            <a:rPr lang="pl-PL" sz="1600" b="0" kern="1200" dirty="0">
              <a:solidFill>
                <a:schemeClr val="bg1"/>
              </a:solidFill>
              <a:latin typeface="+mj-lt"/>
            </a:rPr>
            <a:t>     </a:t>
          </a:r>
          <a:r>
            <a:rPr lang="pl-PL" sz="1600" b="0" kern="1200" dirty="0" err="1">
              <a:solidFill>
                <a:schemeClr val="bg1"/>
              </a:solidFill>
              <a:latin typeface="+mj-lt"/>
            </a:rPr>
            <a:t>angle</a:t>
          </a:r>
          <a:br>
            <a:rPr lang="pl-PL" sz="1600" b="0" kern="1200" dirty="0">
              <a:solidFill>
                <a:schemeClr val="bg1"/>
              </a:solidFill>
              <a:latin typeface="+mj-lt"/>
            </a:rPr>
          </a:br>
          <a:r>
            <a:rPr lang="pl-PL" sz="1600" b="0" kern="1200" dirty="0">
              <a:solidFill>
                <a:schemeClr val="bg1"/>
              </a:solidFill>
              <a:latin typeface="+mj-lt"/>
            </a:rPr>
            <a:t>     </a:t>
          </a:r>
          <a:endParaRPr lang="pl-PL" sz="1600" b="0" kern="1200" baseline="0" dirty="0">
            <a:solidFill>
              <a:schemeClr val="bg1"/>
            </a:solidFill>
            <a:latin typeface="Century Gothic" panose="020B0502020202020204" pitchFamily="34" charset="0"/>
          </a:endParaRPr>
        </a:p>
      </dsp:txBody>
      <dsp:txXfrm>
        <a:off x="4075183" y="1465495"/>
        <a:ext cx="3000418" cy="957465"/>
      </dsp:txXfrm>
    </dsp:sp>
    <dsp:sp modelId="{EA0D5F42-7393-40A2-B5AE-3A38D4E87A02}">
      <dsp:nvSpPr>
        <dsp:cNvPr id="0" name=""/>
        <dsp:cNvSpPr/>
      </dsp:nvSpPr>
      <dsp:spPr>
        <a:xfrm>
          <a:off x="4093326" y="2782434"/>
          <a:ext cx="2970396" cy="8341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pl-PL" sz="1600" b="0" kern="1200" baseline="0" dirty="0">
              <a:solidFill>
                <a:schemeClr val="bg1"/>
              </a:solidFill>
              <a:latin typeface="Century Gothic" panose="020B0502020202020204" pitchFamily="34" charset="0"/>
            </a:rPr>
            <a:t> </a:t>
          </a:r>
          <a:r>
            <a:rPr lang="pl-PL" sz="1600" b="0" kern="1200" dirty="0">
              <a:solidFill>
                <a:schemeClr val="bg1"/>
              </a:solidFill>
              <a:latin typeface="+mj-lt"/>
            </a:rPr>
            <a:t>3. </a:t>
          </a:r>
          <a:r>
            <a:rPr lang="pl-PL" sz="1600" b="0" kern="1200" dirty="0" err="1">
              <a:solidFill>
                <a:schemeClr val="bg1"/>
              </a:solidFill>
              <a:latin typeface="+mj-lt"/>
            </a:rPr>
            <a:t>Functional</a:t>
          </a:r>
          <a:r>
            <a:rPr lang="pl-PL" sz="1600" b="0" kern="1200" dirty="0">
              <a:solidFill>
                <a:schemeClr val="bg1"/>
              </a:solidFill>
              <a:latin typeface="+mj-lt"/>
            </a:rPr>
            <a:t> </a:t>
          </a:r>
          <a:r>
            <a:rPr lang="pl-PL" sz="1600" b="0" kern="1200" dirty="0" err="1">
              <a:solidFill>
                <a:schemeClr val="bg1"/>
              </a:solidFill>
              <a:latin typeface="+mj-lt"/>
            </a:rPr>
            <a:t>lenght</a:t>
          </a:r>
          <a:r>
            <a:rPr lang="pl-PL" sz="1600" b="0" kern="1200" dirty="0">
              <a:solidFill>
                <a:schemeClr val="bg1"/>
              </a:solidFill>
              <a:latin typeface="+mj-lt"/>
            </a:rPr>
            <a:t> of </a:t>
          </a:r>
          <a:r>
            <a:rPr lang="pl-PL" sz="1600" b="0" kern="1200" dirty="0" err="1">
              <a:solidFill>
                <a:schemeClr val="bg1"/>
              </a:solidFill>
              <a:latin typeface="+mj-lt"/>
            </a:rPr>
            <a:t>lower</a:t>
          </a:r>
          <a:r>
            <a:rPr lang="pl-PL" sz="1600" b="0" kern="1200" dirty="0">
              <a:solidFill>
                <a:schemeClr val="bg1"/>
              </a:solidFill>
              <a:latin typeface="+mj-lt"/>
            </a:rPr>
            <a:t> </a:t>
          </a:r>
        </a:p>
        <a:p>
          <a:pPr marL="0" lvl="0" indent="0" algn="l" defTabSz="711200">
            <a:lnSpc>
              <a:spcPct val="90000"/>
            </a:lnSpc>
            <a:spcBef>
              <a:spcPct val="0"/>
            </a:spcBef>
            <a:spcAft>
              <a:spcPct val="35000"/>
            </a:spcAft>
            <a:buNone/>
          </a:pPr>
          <a:r>
            <a:rPr lang="pl-PL" sz="1600" b="0" kern="1200" dirty="0">
              <a:solidFill>
                <a:schemeClr val="bg1"/>
              </a:solidFill>
              <a:latin typeface="+mj-lt"/>
            </a:rPr>
            <a:t>     </a:t>
          </a:r>
          <a:r>
            <a:rPr lang="pl-PL" sz="1600" b="0" kern="1200" dirty="0" err="1">
              <a:solidFill>
                <a:schemeClr val="bg1"/>
              </a:solidFill>
              <a:latin typeface="+mj-lt"/>
            </a:rPr>
            <a:t>extremities</a:t>
          </a:r>
          <a:endParaRPr lang="pl-PL" sz="1600" b="0" kern="1200" baseline="0" dirty="0">
            <a:solidFill>
              <a:schemeClr val="bg1"/>
            </a:solidFill>
            <a:latin typeface="Century Gothic" panose="020B0502020202020204" pitchFamily="34" charset="0"/>
          </a:endParaRPr>
        </a:p>
      </dsp:txBody>
      <dsp:txXfrm>
        <a:off x="4093326" y="2782434"/>
        <a:ext cx="2970396" cy="834156"/>
      </dsp:txXfrm>
    </dsp:sp>
    <dsp:sp modelId="{CD5A8494-ACA2-4BB0-9980-50F9AF858393}">
      <dsp:nvSpPr>
        <dsp:cNvPr id="0" name=""/>
        <dsp:cNvSpPr/>
      </dsp:nvSpPr>
      <dsp:spPr>
        <a:xfrm>
          <a:off x="4078218" y="3973555"/>
          <a:ext cx="2994381" cy="8365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pl-PL" sz="1600" b="0" kern="1200" baseline="0" dirty="0">
              <a:solidFill>
                <a:schemeClr val="bg1"/>
              </a:solidFill>
              <a:latin typeface="Century Gothic" panose="020B0502020202020204" pitchFamily="34" charset="0"/>
            </a:rPr>
            <a:t> </a:t>
          </a:r>
          <a:r>
            <a:rPr lang="pl-PL" sz="1600" b="0" kern="1200" dirty="0">
              <a:solidFill>
                <a:schemeClr val="bg1"/>
              </a:solidFill>
              <a:latin typeface="+mj-lt"/>
            </a:rPr>
            <a:t>4. </a:t>
          </a:r>
          <a:r>
            <a:rPr lang="pl-PL" sz="1600" b="0" kern="1200" dirty="0" err="1">
              <a:solidFill>
                <a:schemeClr val="bg1"/>
              </a:solidFill>
              <a:latin typeface="+mj-lt"/>
            </a:rPr>
            <a:t>Static</a:t>
          </a:r>
          <a:r>
            <a:rPr lang="pl-PL" sz="1600" b="0" kern="1200" dirty="0">
              <a:solidFill>
                <a:schemeClr val="bg1"/>
              </a:solidFill>
              <a:latin typeface="+mj-lt"/>
            </a:rPr>
            <a:t> of </a:t>
          </a:r>
          <a:r>
            <a:rPr lang="pl-PL" sz="1600" b="0" kern="1200" dirty="0" err="1">
              <a:solidFill>
                <a:schemeClr val="bg1"/>
              </a:solidFill>
              <a:latin typeface="+mj-lt"/>
            </a:rPr>
            <a:t>knee</a:t>
          </a:r>
          <a:r>
            <a:rPr lang="pl-PL" sz="1600" b="0" kern="1200" dirty="0">
              <a:solidFill>
                <a:schemeClr val="bg1"/>
              </a:solidFill>
              <a:latin typeface="+mj-lt"/>
            </a:rPr>
            <a:t> and </a:t>
          </a:r>
          <a:r>
            <a:rPr lang="pl-PL" sz="1600" b="0" kern="1200" dirty="0" err="1">
              <a:solidFill>
                <a:schemeClr val="bg1"/>
              </a:solidFill>
              <a:latin typeface="+mj-lt"/>
            </a:rPr>
            <a:t>ankle</a:t>
          </a:r>
          <a:r>
            <a:rPr lang="pl-PL" sz="1600" b="0" kern="1200" dirty="0">
              <a:solidFill>
                <a:schemeClr val="bg1"/>
              </a:solidFill>
              <a:latin typeface="+mj-lt"/>
            </a:rPr>
            <a:t> </a:t>
          </a:r>
        </a:p>
        <a:p>
          <a:pPr marL="0" lvl="0" indent="0" algn="l" defTabSz="711200">
            <a:lnSpc>
              <a:spcPct val="90000"/>
            </a:lnSpc>
            <a:spcBef>
              <a:spcPct val="0"/>
            </a:spcBef>
            <a:spcAft>
              <a:spcPct val="35000"/>
            </a:spcAft>
            <a:buNone/>
          </a:pPr>
          <a:r>
            <a:rPr lang="pl-PL" sz="1600" b="0" kern="1200" dirty="0">
              <a:solidFill>
                <a:schemeClr val="bg1"/>
              </a:solidFill>
              <a:latin typeface="+mj-lt"/>
            </a:rPr>
            <a:t>     </a:t>
          </a:r>
          <a:r>
            <a:rPr lang="pl-PL" sz="1600" b="0" kern="1200" dirty="0" err="1">
              <a:solidFill>
                <a:schemeClr val="bg1"/>
              </a:solidFill>
              <a:latin typeface="+mj-lt"/>
            </a:rPr>
            <a:t>joints</a:t>
          </a:r>
          <a:endParaRPr lang="pl-PL" sz="1600" b="0" kern="1200" baseline="0" dirty="0">
            <a:solidFill>
              <a:schemeClr val="bg1"/>
            </a:solidFill>
            <a:latin typeface="Century Gothic" panose="020B0502020202020204" pitchFamily="34" charset="0"/>
          </a:endParaRPr>
        </a:p>
      </dsp:txBody>
      <dsp:txXfrm>
        <a:off x="4078218" y="3973555"/>
        <a:ext cx="2994381" cy="836577"/>
      </dsp:txXfrm>
    </dsp:sp>
    <dsp:sp modelId="{C01816DC-92FF-479C-866E-BC86E423473D}">
      <dsp:nvSpPr>
        <dsp:cNvPr id="0" name=""/>
        <dsp:cNvSpPr/>
      </dsp:nvSpPr>
      <dsp:spPr>
        <a:xfrm>
          <a:off x="7928921" y="417750"/>
          <a:ext cx="3228130" cy="9841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pl-PL" sz="2000" b="0" kern="1200" baseline="0" dirty="0">
              <a:solidFill>
                <a:schemeClr val="bg1"/>
              </a:solidFill>
              <a:latin typeface="Century Gothic" panose="020B0502020202020204" pitchFamily="34" charset="0"/>
            </a:rPr>
            <a:t>               Group I</a:t>
          </a:r>
        </a:p>
      </dsp:txBody>
      <dsp:txXfrm>
        <a:off x="7928921" y="417750"/>
        <a:ext cx="3228130" cy="984186"/>
      </dsp:txXfrm>
    </dsp:sp>
    <dsp:sp modelId="{281F4422-56FF-460E-AE75-00C1D54B3AC9}">
      <dsp:nvSpPr>
        <dsp:cNvPr id="0" name=""/>
        <dsp:cNvSpPr/>
      </dsp:nvSpPr>
      <dsp:spPr>
        <a:xfrm>
          <a:off x="7922631" y="1741214"/>
          <a:ext cx="3228130" cy="9841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pl-PL" sz="2000" b="0" kern="1200" baseline="0" dirty="0">
              <a:solidFill>
                <a:schemeClr val="bg1"/>
              </a:solidFill>
              <a:latin typeface="Century Gothic" panose="020B0502020202020204" pitchFamily="34" charset="0"/>
            </a:rPr>
            <a:t>              Group II</a:t>
          </a:r>
        </a:p>
      </dsp:txBody>
      <dsp:txXfrm>
        <a:off x="7922631" y="1741214"/>
        <a:ext cx="3228130" cy="984186"/>
      </dsp:txXfrm>
    </dsp:sp>
    <dsp:sp modelId="{BE7EDC30-7624-4F81-B5E6-5223CEF9BCF0}">
      <dsp:nvSpPr>
        <dsp:cNvPr id="0" name=""/>
        <dsp:cNvSpPr/>
      </dsp:nvSpPr>
      <dsp:spPr>
        <a:xfrm>
          <a:off x="7928921" y="3058813"/>
          <a:ext cx="3228130" cy="9841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pl-PL" sz="2000" b="0" kern="1200" baseline="0" dirty="0">
              <a:solidFill>
                <a:schemeClr val="bg1"/>
              </a:solidFill>
              <a:latin typeface="Century Gothic" panose="020B0502020202020204" pitchFamily="34" charset="0"/>
            </a:rPr>
            <a:t>              Group III</a:t>
          </a:r>
        </a:p>
      </dsp:txBody>
      <dsp:txXfrm>
        <a:off x="7928921" y="3058813"/>
        <a:ext cx="3228130" cy="984186"/>
      </dsp:txXfrm>
    </dsp:sp>
    <dsp:sp modelId="{84571D73-B421-4677-BF63-B4BF5E3F0777}">
      <dsp:nvSpPr>
        <dsp:cNvPr id="0" name=""/>
        <dsp:cNvSpPr/>
      </dsp:nvSpPr>
      <dsp:spPr>
        <a:xfrm>
          <a:off x="7928921" y="4374936"/>
          <a:ext cx="3228130" cy="9841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pl-PL" sz="2000" b="0" kern="1200" baseline="0" dirty="0">
              <a:solidFill>
                <a:schemeClr val="bg1"/>
              </a:solidFill>
              <a:latin typeface="Century Gothic" panose="020B0502020202020204" pitchFamily="34" charset="0"/>
            </a:rPr>
            <a:t>             Group IV</a:t>
          </a:r>
        </a:p>
      </dsp:txBody>
      <dsp:txXfrm>
        <a:off x="7928921" y="4374936"/>
        <a:ext cx="3228130" cy="984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8596A-D555-43B2-987D-C2B6468597E5}">
      <dsp:nvSpPr>
        <dsp:cNvPr id="0" name=""/>
        <dsp:cNvSpPr/>
      </dsp:nvSpPr>
      <dsp:spPr>
        <a:xfrm>
          <a:off x="3377355" y="5101609"/>
          <a:ext cx="1607284" cy="784090"/>
        </a:xfrm>
        <a:custGeom>
          <a:avLst/>
          <a:gdLst/>
          <a:ahLst/>
          <a:cxnLst/>
          <a:rect l="0" t="0" r="0" b="0"/>
          <a:pathLst>
            <a:path>
              <a:moveTo>
                <a:pt x="0" y="0"/>
              </a:moveTo>
              <a:lnTo>
                <a:pt x="803642" y="0"/>
              </a:lnTo>
              <a:lnTo>
                <a:pt x="803642" y="784090"/>
              </a:lnTo>
              <a:lnTo>
                <a:pt x="1607284" y="784090"/>
              </a:lnTo>
            </a:path>
          </a:pathLst>
        </a:custGeom>
        <a:noFill/>
        <a:ln w="571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4136289" y="5448946"/>
        <a:ext cx="89416" cy="89416"/>
      </dsp:txXfrm>
    </dsp:sp>
    <dsp:sp modelId="{4986C364-1CE7-42DB-AF88-31B28FEA7902}">
      <dsp:nvSpPr>
        <dsp:cNvPr id="0" name=""/>
        <dsp:cNvSpPr/>
      </dsp:nvSpPr>
      <dsp:spPr>
        <a:xfrm>
          <a:off x="3377355" y="4556968"/>
          <a:ext cx="1607284" cy="544641"/>
        </a:xfrm>
        <a:custGeom>
          <a:avLst/>
          <a:gdLst/>
          <a:ahLst/>
          <a:cxnLst/>
          <a:rect l="0" t="0" r="0" b="0"/>
          <a:pathLst>
            <a:path>
              <a:moveTo>
                <a:pt x="0" y="544641"/>
              </a:moveTo>
              <a:lnTo>
                <a:pt x="803642" y="544641"/>
              </a:lnTo>
              <a:lnTo>
                <a:pt x="803642" y="0"/>
              </a:lnTo>
              <a:lnTo>
                <a:pt x="1607284" y="0"/>
              </a:lnTo>
            </a:path>
          </a:pathLst>
        </a:custGeom>
        <a:noFill/>
        <a:ln w="571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4138571" y="4786862"/>
        <a:ext cx="84852" cy="84852"/>
      </dsp:txXfrm>
    </dsp:sp>
    <dsp:sp modelId="{EEF83EBF-FA47-4D75-82E5-AB4344514EBB}">
      <dsp:nvSpPr>
        <dsp:cNvPr id="0" name=""/>
        <dsp:cNvSpPr/>
      </dsp:nvSpPr>
      <dsp:spPr>
        <a:xfrm>
          <a:off x="3377355" y="3228236"/>
          <a:ext cx="1570186" cy="1873373"/>
        </a:xfrm>
        <a:custGeom>
          <a:avLst/>
          <a:gdLst/>
          <a:ahLst/>
          <a:cxnLst/>
          <a:rect l="0" t="0" r="0" b="0"/>
          <a:pathLst>
            <a:path>
              <a:moveTo>
                <a:pt x="0" y="1873373"/>
              </a:moveTo>
              <a:lnTo>
                <a:pt x="785093" y="1873373"/>
              </a:lnTo>
              <a:lnTo>
                <a:pt x="785093" y="0"/>
              </a:lnTo>
              <a:lnTo>
                <a:pt x="1570186" y="0"/>
              </a:lnTo>
            </a:path>
          </a:pathLst>
        </a:custGeom>
        <a:noFill/>
        <a:ln w="571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4101339" y="4103813"/>
        <a:ext cx="122219" cy="122219"/>
      </dsp:txXfrm>
    </dsp:sp>
    <dsp:sp modelId="{C46C1689-6328-418A-8AEE-8A1DCEBB7B08}">
      <dsp:nvSpPr>
        <dsp:cNvPr id="0" name=""/>
        <dsp:cNvSpPr/>
      </dsp:nvSpPr>
      <dsp:spPr>
        <a:xfrm>
          <a:off x="3377355" y="1899504"/>
          <a:ext cx="1575207" cy="3202105"/>
        </a:xfrm>
        <a:custGeom>
          <a:avLst/>
          <a:gdLst/>
          <a:ahLst/>
          <a:cxnLst/>
          <a:rect l="0" t="0" r="0" b="0"/>
          <a:pathLst>
            <a:path>
              <a:moveTo>
                <a:pt x="0" y="3202105"/>
              </a:moveTo>
              <a:lnTo>
                <a:pt x="787603" y="3202105"/>
              </a:lnTo>
              <a:lnTo>
                <a:pt x="787603" y="0"/>
              </a:lnTo>
              <a:lnTo>
                <a:pt x="1575207" y="0"/>
              </a:lnTo>
            </a:path>
          </a:pathLst>
        </a:custGeom>
        <a:noFill/>
        <a:ln w="5715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pl-PL" sz="1300" kern="1200"/>
        </a:p>
      </dsp:txBody>
      <dsp:txXfrm>
        <a:off x="4075744" y="3411342"/>
        <a:ext cx="178428" cy="178428"/>
      </dsp:txXfrm>
    </dsp:sp>
    <dsp:sp modelId="{F401A57B-E066-4139-A2F4-5BE463E31F68}">
      <dsp:nvSpPr>
        <dsp:cNvPr id="0" name=""/>
        <dsp:cNvSpPr/>
      </dsp:nvSpPr>
      <dsp:spPr>
        <a:xfrm>
          <a:off x="3377355" y="548904"/>
          <a:ext cx="1590897" cy="4552705"/>
        </a:xfrm>
        <a:custGeom>
          <a:avLst/>
          <a:gdLst/>
          <a:ahLst/>
          <a:cxnLst/>
          <a:rect l="0" t="0" r="0" b="0"/>
          <a:pathLst>
            <a:path>
              <a:moveTo>
                <a:pt x="0" y="4552705"/>
              </a:moveTo>
              <a:lnTo>
                <a:pt x="795448" y="4552705"/>
              </a:lnTo>
              <a:lnTo>
                <a:pt x="795448" y="0"/>
              </a:lnTo>
              <a:lnTo>
                <a:pt x="1590897" y="0"/>
              </a:lnTo>
            </a:path>
          </a:pathLst>
        </a:custGeom>
        <a:noFill/>
        <a:ln w="571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pl-PL" sz="1800" kern="1200"/>
        </a:p>
      </dsp:txBody>
      <dsp:txXfrm>
        <a:off x="4052237" y="2704690"/>
        <a:ext cx="241133" cy="241133"/>
      </dsp:txXfrm>
    </dsp:sp>
    <dsp:sp modelId="{43C634FD-A93F-406D-9187-7BC5803D8EC8}">
      <dsp:nvSpPr>
        <dsp:cNvPr id="0" name=""/>
        <dsp:cNvSpPr/>
      </dsp:nvSpPr>
      <dsp:spPr>
        <a:xfrm>
          <a:off x="1373018" y="2946738"/>
          <a:ext cx="1444222" cy="2154871"/>
        </a:xfrm>
        <a:custGeom>
          <a:avLst/>
          <a:gdLst/>
          <a:ahLst/>
          <a:cxnLst/>
          <a:rect l="0" t="0" r="0" b="0"/>
          <a:pathLst>
            <a:path>
              <a:moveTo>
                <a:pt x="1444222" y="0"/>
              </a:moveTo>
              <a:lnTo>
                <a:pt x="0" y="2154871"/>
              </a:lnTo>
            </a:path>
          </a:pathLst>
        </a:custGeom>
        <a:noFill/>
        <a:ln w="571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030277" y="3959322"/>
        <a:ext cx="129703" cy="129703"/>
      </dsp:txXfrm>
    </dsp:sp>
    <dsp:sp modelId="{FB10598D-3D49-4794-AC8E-CDC0E4646BB1}">
      <dsp:nvSpPr>
        <dsp:cNvPr id="0" name=""/>
        <dsp:cNvSpPr/>
      </dsp:nvSpPr>
      <dsp:spPr>
        <a:xfrm>
          <a:off x="1324903" y="810682"/>
          <a:ext cx="1492337" cy="2136055"/>
        </a:xfrm>
        <a:custGeom>
          <a:avLst/>
          <a:gdLst/>
          <a:ahLst/>
          <a:cxnLst/>
          <a:rect l="0" t="0" r="0" b="0"/>
          <a:pathLst>
            <a:path>
              <a:moveTo>
                <a:pt x="1492337" y="2136055"/>
              </a:moveTo>
              <a:lnTo>
                <a:pt x="0" y="0"/>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005928" y="1813567"/>
        <a:ext cx="130286" cy="130286"/>
      </dsp:txXfrm>
    </dsp:sp>
    <dsp:sp modelId="{8B6CAEF7-ED4E-453B-A7DF-CB9D739DE3B5}">
      <dsp:nvSpPr>
        <dsp:cNvPr id="0" name=""/>
        <dsp:cNvSpPr/>
      </dsp:nvSpPr>
      <dsp:spPr>
        <a:xfrm>
          <a:off x="398266" y="2278221"/>
          <a:ext cx="3500914" cy="133703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pl-PL" sz="3500" kern="1200" baseline="0" dirty="0" err="1">
              <a:latin typeface="Century Gothic" panose="020B0502020202020204" pitchFamily="34" charset="0"/>
            </a:rPr>
            <a:t>method</a:t>
          </a:r>
          <a:r>
            <a:rPr lang="pl-PL" sz="3500" kern="1200" baseline="0" dirty="0">
              <a:latin typeface="Century Gothic" panose="020B0502020202020204" pitchFamily="34" charset="0"/>
            </a:rPr>
            <a:t> SRB</a:t>
          </a:r>
        </a:p>
      </dsp:txBody>
      <dsp:txXfrm>
        <a:off x="398266" y="2278221"/>
        <a:ext cx="3500914" cy="1337033"/>
      </dsp:txXfrm>
    </dsp:sp>
    <dsp:sp modelId="{4BB05E1A-8220-4348-86DB-DFDF6892F44A}">
      <dsp:nvSpPr>
        <dsp:cNvPr id="0" name=""/>
        <dsp:cNvSpPr/>
      </dsp:nvSpPr>
      <dsp:spPr>
        <a:xfrm>
          <a:off x="1324903" y="292711"/>
          <a:ext cx="2110817" cy="10359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baseline="0" dirty="0">
              <a:latin typeface="Century Gothic" panose="020B0502020202020204" pitchFamily="34" charset="0"/>
            </a:rPr>
            <a:t>Diagnostics</a:t>
          </a:r>
        </a:p>
      </dsp:txBody>
      <dsp:txXfrm>
        <a:off x="1324903" y="292711"/>
        <a:ext cx="2110817" cy="1035943"/>
      </dsp:txXfrm>
    </dsp:sp>
    <dsp:sp modelId="{F96F8FBD-B030-4F8B-B7E2-DA74493B9B3C}">
      <dsp:nvSpPr>
        <dsp:cNvPr id="0" name=""/>
        <dsp:cNvSpPr/>
      </dsp:nvSpPr>
      <dsp:spPr>
        <a:xfrm>
          <a:off x="1373018" y="4595134"/>
          <a:ext cx="2004337" cy="1012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baseline="0" dirty="0" err="1">
              <a:latin typeface="Century Gothic" panose="020B0502020202020204" pitchFamily="34" charset="0"/>
            </a:rPr>
            <a:t>Therapy</a:t>
          </a:r>
          <a:endParaRPr lang="pl-PL" sz="2400" kern="1200" baseline="0" dirty="0">
            <a:latin typeface="Century Gothic" panose="020B0502020202020204" pitchFamily="34" charset="0"/>
          </a:endParaRPr>
        </a:p>
      </dsp:txBody>
      <dsp:txXfrm>
        <a:off x="1373018" y="4595134"/>
        <a:ext cx="2004337" cy="1012950"/>
      </dsp:txXfrm>
    </dsp:sp>
    <dsp:sp modelId="{5CF3F623-ADB3-4B95-B224-FBC632B73079}">
      <dsp:nvSpPr>
        <dsp:cNvPr id="0" name=""/>
        <dsp:cNvSpPr/>
      </dsp:nvSpPr>
      <dsp:spPr>
        <a:xfrm>
          <a:off x="4968252" y="0"/>
          <a:ext cx="6460481" cy="10978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pl-PL" sz="1800" kern="1200" baseline="0" dirty="0">
              <a:solidFill>
                <a:schemeClr val="bg1"/>
              </a:solidFill>
              <a:latin typeface="Century Gothic" panose="020B0502020202020204" pitchFamily="34" charset="0"/>
            </a:rPr>
            <a:t>     </a:t>
          </a:r>
          <a:r>
            <a:rPr lang="pl-PL" sz="2000" kern="1200" baseline="0" dirty="0">
              <a:solidFill>
                <a:schemeClr val="bg1"/>
              </a:solidFill>
              <a:latin typeface="Century Gothic" panose="020B0502020202020204" pitchFamily="34" charset="0"/>
            </a:rPr>
            <a:t>I </a:t>
          </a:r>
          <a:r>
            <a:rPr lang="pl-PL" sz="2000" kern="1200" baseline="0" dirty="0" err="1">
              <a:solidFill>
                <a:schemeClr val="bg1"/>
              </a:solidFill>
              <a:latin typeface="Century Gothic" panose="020B0502020202020204" pitchFamily="34" charset="0"/>
            </a:rPr>
            <a:t>rule</a:t>
          </a:r>
          <a:r>
            <a:rPr lang="pl-PL" sz="2000" kern="1200" baseline="0" dirty="0">
              <a:solidFill>
                <a:schemeClr val="bg1"/>
              </a:solidFill>
              <a:latin typeface="Century Gothic" panose="020B0502020202020204" pitchFamily="34" charset="0"/>
            </a:rPr>
            <a:t> -  </a:t>
          </a:r>
          <a:r>
            <a:rPr lang="pl-PL" sz="1800" kern="1200" baseline="0" dirty="0" err="1">
              <a:solidFill>
                <a:schemeClr val="bg1"/>
              </a:solidFill>
              <a:latin typeface="Century Gothic" panose="020B0502020202020204" pitchFamily="34" charset="0"/>
            </a:rPr>
            <a:t>static-dynamic</a:t>
          </a:r>
          <a:r>
            <a:rPr lang="pl-PL" sz="1800" kern="1200" baseline="0" dirty="0">
              <a:solidFill>
                <a:schemeClr val="bg1"/>
              </a:solidFill>
              <a:latin typeface="Century Gothic" panose="020B0502020202020204" pitchFamily="34" charset="0"/>
            </a:rPr>
            <a:t> balance of </a:t>
          </a:r>
          <a:r>
            <a:rPr lang="pl-PL" sz="1800" kern="1200" baseline="0" dirty="0" err="1">
              <a:solidFill>
                <a:schemeClr val="bg1"/>
              </a:solidFill>
              <a:latin typeface="Century Gothic" panose="020B0502020202020204" pitchFamily="34" charset="0"/>
            </a:rPr>
            <a:t>pelvic</a:t>
          </a:r>
          <a:r>
            <a:rPr lang="pl-PL" sz="1800" kern="1200" baseline="0" dirty="0">
              <a:solidFill>
                <a:schemeClr val="bg1"/>
              </a:solidFill>
              <a:latin typeface="Century Gothic" panose="020B0502020202020204" pitchFamily="34" charset="0"/>
            </a:rPr>
            <a:t> </a:t>
          </a:r>
          <a:r>
            <a:rPr lang="pl-PL" sz="1800" kern="1200" baseline="0" dirty="0" err="1">
              <a:solidFill>
                <a:schemeClr val="bg1"/>
              </a:solidFill>
              <a:latin typeface="Century Gothic" panose="020B0502020202020204" pitchFamily="34" charset="0"/>
            </a:rPr>
            <a:t>girdle</a:t>
          </a:r>
          <a:r>
            <a:rPr lang="pl-PL" sz="1800" kern="1200" baseline="0" dirty="0">
              <a:solidFill>
                <a:schemeClr val="bg1"/>
              </a:solidFill>
              <a:latin typeface="Century Gothic" panose="020B0502020202020204" pitchFamily="34" charset="0"/>
            </a:rPr>
            <a:t> </a:t>
          </a:r>
        </a:p>
      </dsp:txBody>
      <dsp:txXfrm>
        <a:off x="4968252" y="0"/>
        <a:ext cx="6460481" cy="1097808"/>
      </dsp:txXfrm>
    </dsp:sp>
    <dsp:sp modelId="{5FCEBB42-7365-4DC1-959B-56F1DA08672C}">
      <dsp:nvSpPr>
        <dsp:cNvPr id="0" name=""/>
        <dsp:cNvSpPr/>
      </dsp:nvSpPr>
      <dsp:spPr>
        <a:xfrm>
          <a:off x="4952563" y="1368011"/>
          <a:ext cx="6524565" cy="1062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baseline="0" dirty="0">
              <a:solidFill>
                <a:schemeClr val="bg1"/>
              </a:solidFill>
              <a:latin typeface="Century Gothic" panose="020B0502020202020204" pitchFamily="34" charset="0"/>
            </a:rPr>
            <a:t>II </a:t>
          </a:r>
          <a:r>
            <a:rPr lang="pl-PL" sz="2000" kern="1200" baseline="0" dirty="0" err="1">
              <a:solidFill>
                <a:schemeClr val="bg1"/>
              </a:solidFill>
              <a:latin typeface="Century Gothic" panose="020B0502020202020204" pitchFamily="34" charset="0"/>
            </a:rPr>
            <a:t>rule</a:t>
          </a:r>
          <a:r>
            <a:rPr lang="pl-PL" sz="2000" kern="1200" baseline="0" dirty="0">
              <a:solidFill>
                <a:schemeClr val="bg1"/>
              </a:solidFill>
              <a:latin typeface="Century Gothic" panose="020B0502020202020204" pitchFamily="34" charset="0"/>
            </a:rPr>
            <a:t> </a:t>
          </a:r>
          <a:r>
            <a:rPr lang="pl-PL" sz="2000" b="1" kern="1200" baseline="0" dirty="0">
              <a:solidFill>
                <a:schemeClr val="bg1"/>
              </a:solidFill>
              <a:latin typeface="Century Gothic" panose="020B0502020202020204" pitchFamily="34" charset="0"/>
            </a:rPr>
            <a:t>–</a:t>
          </a:r>
          <a:r>
            <a:rPr lang="pl-PL" sz="2000" kern="1200" baseline="0" dirty="0">
              <a:solidFill>
                <a:schemeClr val="bg1"/>
              </a:solidFill>
              <a:latin typeface="Century Gothic" panose="020B0502020202020204" pitchFamily="34" charset="0"/>
            </a:rPr>
            <a:t> </a:t>
          </a:r>
          <a:r>
            <a:rPr lang="en-US" sz="2000" kern="1200" baseline="0" dirty="0">
              <a:solidFill>
                <a:schemeClr val="bg1"/>
              </a:solidFill>
              <a:latin typeface="Century Gothic" panose="020B0502020202020204" pitchFamily="34" charset="0"/>
            </a:rPr>
            <a:t>three-plane spine </a:t>
          </a:r>
          <a:r>
            <a:rPr lang="pl-PL" sz="2000" kern="1200" baseline="0" dirty="0">
              <a:solidFill>
                <a:schemeClr val="bg1"/>
              </a:solidFill>
              <a:latin typeface="Century Gothic" panose="020B0502020202020204" pitchFamily="34" charset="0"/>
            </a:rPr>
            <a:t>c</a:t>
          </a:r>
          <a:r>
            <a:rPr lang="en-US" sz="2000" kern="1200" baseline="0" dirty="0" err="1">
              <a:solidFill>
                <a:schemeClr val="bg1"/>
              </a:solidFill>
              <a:latin typeface="Century Gothic" panose="020B0502020202020204" pitchFamily="34" charset="0"/>
            </a:rPr>
            <a:t>orrection</a:t>
          </a:r>
          <a:r>
            <a:rPr lang="en-US" sz="2000" kern="1200" baseline="0" dirty="0">
              <a:solidFill>
                <a:schemeClr val="bg1"/>
              </a:solidFill>
              <a:latin typeface="Century Gothic" panose="020B0502020202020204" pitchFamily="34" charset="0"/>
            </a:rPr>
            <a:t> and optimization of functional posture.</a:t>
          </a:r>
          <a:br>
            <a:rPr lang="pl-PL" sz="1800" kern="1200" baseline="0" dirty="0">
              <a:solidFill>
                <a:schemeClr val="bg1"/>
              </a:solidFill>
              <a:latin typeface="Century Gothic" panose="020B0502020202020204" pitchFamily="34" charset="0"/>
            </a:rPr>
          </a:br>
          <a:r>
            <a:rPr lang="pl-PL" sz="1800" kern="1200" baseline="0" dirty="0">
              <a:solidFill>
                <a:schemeClr val="bg1"/>
              </a:solidFill>
              <a:latin typeface="Century Gothic" panose="020B0502020202020204" pitchFamily="34" charset="0"/>
            </a:rPr>
            <a:t>   </a:t>
          </a:r>
        </a:p>
      </dsp:txBody>
      <dsp:txXfrm>
        <a:off x="4952563" y="1368011"/>
        <a:ext cx="6524565" cy="1062985"/>
      </dsp:txXfrm>
    </dsp:sp>
    <dsp:sp modelId="{EA0D5F42-7393-40A2-B5AE-3A38D4E87A02}">
      <dsp:nvSpPr>
        <dsp:cNvPr id="0" name=""/>
        <dsp:cNvSpPr/>
      </dsp:nvSpPr>
      <dsp:spPr>
        <a:xfrm>
          <a:off x="4947542" y="2696743"/>
          <a:ext cx="6541544" cy="1062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pl-PL" sz="1800" kern="1200" baseline="0" dirty="0">
              <a:solidFill>
                <a:schemeClr val="bg1"/>
              </a:solidFill>
              <a:latin typeface="Century Gothic" panose="020B0502020202020204" pitchFamily="34" charset="0"/>
            </a:rPr>
            <a:t>    </a:t>
          </a:r>
          <a:r>
            <a:rPr lang="pl-PL" sz="2000" kern="1200" baseline="0" dirty="0">
              <a:solidFill>
                <a:schemeClr val="bg1"/>
              </a:solidFill>
              <a:latin typeface="Century Gothic" panose="020B0502020202020204" pitchFamily="34" charset="0"/>
            </a:rPr>
            <a:t>III </a:t>
          </a:r>
          <a:r>
            <a:rPr lang="pl-PL" sz="2000" kern="1200" baseline="0" dirty="0" err="1">
              <a:solidFill>
                <a:schemeClr val="bg1"/>
              </a:solidFill>
              <a:latin typeface="Century Gothic" panose="020B0502020202020204" pitchFamily="34" charset="0"/>
            </a:rPr>
            <a:t>rule</a:t>
          </a:r>
          <a:r>
            <a:rPr lang="pl-PL" sz="2000" kern="1200" baseline="0" dirty="0">
              <a:solidFill>
                <a:schemeClr val="bg1"/>
              </a:solidFill>
              <a:latin typeface="Century Gothic" panose="020B0502020202020204" pitchFamily="34" charset="0"/>
            </a:rPr>
            <a:t> </a:t>
          </a:r>
          <a:r>
            <a:rPr lang="pl-PL" sz="2000" b="1" kern="1200" baseline="0" dirty="0">
              <a:solidFill>
                <a:schemeClr val="bg1"/>
              </a:solidFill>
              <a:latin typeface="Century Gothic" panose="020B0502020202020204" pitchFamily="34" charset="0"/>
            </a:rPr>
            <a:t>-</a:t>
          </a:r>
          <a:r>
            <a:rPr lang="pl-PL" sz="2000" b="0" kern="1200" baseline="0" dirty="0">
              <a:solidFill>
                <a:schemeClr val="bg1"/>
              </a:solidFill>
              <a:latin typeface="Century Gothic" panose="020B0502020202020204" pitchFamily="34" charset="0"/>
            </a:rPr>
            <a:t> </a:t>
          </a:r>
          <a:r>
            <a:rPr lang="pl-PL" sz="2000" b="0" kern="1200" baseline="0" dirty="0" err="1">
              <a:solidFill>
                <a:schemeClr val="bg1"/>
              </a:solidFill>
              <a:latin typeface="Century Gothic" panose="020B0502020202020204" pitchFamily="34" charset="0"/>
            </a:rPr>
            <a:t>balancing</a:t>
          </a:r>
          <a:r>
            <a:rPr lang="pl-PL" sz="1800" b="0" kern="1200" baseline="0" dirty="0">
              <a:solidFill>
                <a:schemeClr val="bg1"/>
              </a:solidFill>
              <a:latin typeface="Century Gothic" panose="020B0502020202020204" pitchFamily="34" charset="0"/>
            </a:rPr>
            <a:t> </a:t>
          </a:r>
          <a:r>
            <a:rPr lang="pl-PL" sz="1800" kern="1200" baseline="0" dirty="0">
              <a:solidFill>
                <a:schemeClr val="bg1"/>
              </a:solidFill>
              <a:latin typeface="Century Gothic" panose="020B0502020202020204" pitchFamily="34" charset="0"/>
            </a:rPr>
            <a:t>of </a:t>
          </a:r>
          <a:r>
            <a:rPr lang="pl-PL" sz="1800" kern="1200" baseline="0" dirty="0" err="1">
              <a:solidFill>
                <a:schemeClr val="bg1"/>
              </a:solidFill>
              <a:latin typeface="Century Gothic" panose="020B0502020202020204" pitchFamily="34" charset="0"/>
            </a:rPr>
            <a:t>afferent</a:t>
          </a:r>
          <a:r>
            <a:rPr lang="pl-PL" sz="1800" kern="1200" baseline="0" dirty="0">
              <a:solidFill>
                <a:schemeClr val="bg1"/>
              </a:solidFill>
              <a:latin typeface="Century Gothic" panose="020B0502020202020204" pitchFamily="34" charset="0"/>
            </a:rPr>
            <a:t> and </a:t>
          </a:r>
          <a:r>
            <a:rPr lang="pl-PL" sz="1800" kern="1200" baseline="0" dirty="0" err="1">
              <a:solidFill>
                <a:schemeClr val="bg1"/>
              </a:solidFill>
              <a:latin typeface="Century Gothic" panose="020B0502020202020204" pitchFamily="34" charset="0"/>
            </a:rPr>
            <a:t>efferent</a:t>
          </a:r>
          <a:r>
            <a:rPr lang="pl-PL" sz="1800" kern="1200" baseline="0" dirty="0">
              <a:solidFill>
                <a:schemeClr val="bg1"/>
              </a:solidFill>
              <a:latin typeface="Century Gothic" panose="020B0502020202020204" pitchFamily="34" charset="0"/>
            </a:rPr>
            <a:t> stimulus   		from </a:t>
          </a:r>
          <a:r>
            <a:rPr lang="pl-PL" sz="1800" kern="1200" baseline="0" dirty="0" err="1">
              <a:solidFill>
                <a:schemeClr val="bg1"/>
              </a:solidFill>
              <a:latin typeface="Century Gothic" panose="020B0502020202020204" pitchFamily="34" charset="0"/>
            </a:rPr>
            <a:t>proprioceptors</a:t>
          </a:r>
          <a:r>
            <a:rPr lang="pl-PL" sz="1800" kern="1200" baseline="0" dirty="0">
              <a:solidFill>
                <a:schemeClr val="bg1"/>
              </a:solidFill>
              <a:latin typeface="Century Gothic" panose="020B0502020202020204" pitchFamily="34" charset="0"/>
            </a:rPr>
            <a:t> and </a:t>
          </a:r>
          <a:r>
            <a:rPr lang="pl-PL" sz="1800" kern="1200" baseline="0" dirty="0" err="1">
              <a:solidFill>
                <a:schemeClr val="bg1"/>
              </a:solidFill>
              <a:latin typeface="Century Gothic" panose="020B0502020202020204" pitchFamily="34" charset="0"/>
            </a:rPr>
            <a:t>paraspinal</a:t>
          </a:r>
          <a:r>
            <a:rPr lang="pl-PL" sz="1800" kern="1200" baseline="0" dirty="0">
              <a:solidFill>
                <a:schemeClr val="bg1"/>
              </a:solidFill>
              <a:latin typeface="Century Gothic" panose="020B0502020202020204" pitchFamily="34" charset="0"/>
            </a:rPr>
            <a:t> 	</a:t>
          </a:r>
          <a:r>
            <a:rPr lang="pl-PL" sz="1800" kern="1200" baseline="0" dirty="0" err="1">
              <a:solidFill>
                <a:schemeClr val="bg1"/>
              </a:solidFill>
              <a:latin typeface="Century Gothic" panose="020B0502020202020204" pitchFamily="34" charset="0"/>
            </a:rPr>
            <a:t>mechanoreceptors</a:t>
          </a:r>
          <a:endParaRPr lang="pl-PL" sz="1800" kern="1200" baseline="0" dirty="0">
            <a:solidFill>
              <a:schemeClr val="bg1"/>
            </a:solidFill>
            <a:latin typeface="Century Gothic" panose="020B0502020202020204" pitchFamily="34" charset="0"/>
          </a:endParaRPr>
        </a:p>
      </dsp:txBody>
      <dsp:txXfrm>
        <a:off x="4947542" y="2696743"/>
        <a:ext cx="6541544" cy="1062985"/>
      </dsp:txXfrm>
    </dsp:sp>
    <dsp:sp modelId="{CD5A8494-ACA2-4BB0-9980-50F9AF858393}">
      <dsp:nvSpPr>
        <dsp:cNvPr id="0" name=""/>
        <dsp:cNvSpPr/>
      </dsp:nvSpPr>
      <dsp:spPr>
        <a:xfrm>
          <a:off x="4984639" y="4025475"/>
          <a:ext cx="6563789" cy="1062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pl-PL" sz="2000" kern="1200" baseline="0" dirty="0">
              <a:solidFill>
                <a:schemeClr val="bg1"/>
              </a:solidFill>
              <a:latin typeface="Century Gothic" panose="020B0502020202020204" pitchFamily="34" charset="0"/>
            </a:rPr>
            <a:t>    IV </a:t>
          </a:r>
          <a:r>
            <a:rPr lang="pl-PL" sz="2000" kern="1200" baseline="0" dirty="0" err="1">
              <a:solidFill>
                <a:schemeClr val="bg1"/>
              </a:solidFill>
              <a:latin typeface="Century Gothic" panose="020B0502020202020204" pitchFamily="34" charset="0"/>
            </a:rPr>
            <a:t>rule</a:t>
          </a:r>
          <a:r>
            <a:rPr lang="pl-PL" sz="2000" kern="1200" baseline="0" dirty="0">
              <a:solidFill>
                <a:schemeClr val="bg1"/>
              </a:solidFill>
              <a:latin typeface="Century Gothic" panose="020B0502020202020204" pitchFamily="34" charset="0"/>
            </a:rPr>
            <a:t> </a:t>
          </a:r>
          <a:r>
            <a:rPr lang="pl-PL" sz="2000" b="1" kern="1200" baseline="0" dirty="0">
              <a:solidFill>
                <a:schemeClr val="bg1"/>
              </a:solidFill>
              <a:latin typeface="Century Gothic" panose="020B0502020202020204" pitchFamily="34" charset="0"/>
            </a:rPr>
            <a:t>-</a:t>
          </a:r>
          <a:r>
            <a:rPr lang="pl-PL" sz="2000" kern="1200" baseline="0" dirty="0">
              <a:solidFill>
                <a:schemeClr val="bg1"/>
              </a:solidFill>
              <a:latin typeface="Century Gothic" panose="020B0502020202020204" pitchFamily="34" charset="0"/>
            </a:rPr>
            <a:t> </a:t>
          </a:r>
          <a:r>
            <a:rPr lang="pl-PL" sz="1800" kern="1200" baseline="0" dirty="0" err="1">
              <a:solidFill>
                <a:schemeClr val="bg1"/>
              </a:solidFill>
              <a:latin typeface="Century Gothic" panose="020B0502020202020204" pitchFamily="34" charset="0"/>
            </a:rPr>
            <a:t>passive-active</a:t>
          </a:r>
          <a:r>
            <a:rPr lang="pl-PL" sz="1800" kern="1200" baseline="0" dirty="0">
              <a:solidFill>
                <a:schemeClr val="bg1"/>
              </a:solidFill>
              <a:latin typeface="Century Gothic" panose="020B0502020202020204" pitchFamily="34" charset="0"/>
            </a:rPr>
            <a:t> </a:t>
          </a:r>
          <a:r>
            <a:rPr lang="pl-PL" sz="1800" kern="1200" baseline="0" dirty="0" err="1">
              <a:solidFill>
                <a:schemeClr val="bg1"/>
              </a:solidFill>
              <a:latin typeface="Century Gothic" panose="020B0502020202020204" pitchFamily="34" charset="0"/>
            </a:rPr>
            <a:t>corrective</a:t>
          </a:r>
          <a:r>
            <a:rPr lang="pl-PL" sz="1800" kern="1200" baseline="0" dirty="0">
              <a:solidFill>
                <a:schemeClr val="bg1"/>
              </a:solidFill>
              <a:latin typeface="Century Gothic" panose="020B0502020202020204" pitchFamily="34" charset="0"/>
            </a:rPr>
            <a:t>  influence </a:t>
          </a:r>
        </a:p>
        <a:p>
          <a:pPr marL="0" lvl="0" indent="0" algn="l" defTabSz="889000">
            <a:lnSpc>
              <a:spcPct val="90000"/>
            </a:lnSpc>
            <a:spcBef>
              <a:spcPct val="0"/>
            </a:spcBef>
            <a:spcAft>
              <a:spcPct val="35000"/>
            </a:spcAft>
            <a:buNone/>
          </a:pPr>
          <a:r>
            <a:rPr lang="pl-PL" sz="1800" kern="1200" baseline="0" dirty="0">
              <a:solidFill>
                <a:schemeClr val="bg1"/>
              </a:solidFill>
              <a:latin typeface="Century Gothic" panose="020B0502020202020204" pitchFamily="34" charset="0"/>
            </a:rPr>
            <a:t>	(</a:t>
          </a:r>
          <a:r>
            <a:rPr lang="pl-PL" sz="1800" kern="1200" baseline="0" dirty="0" err="1">
              <a:solidFill>
                <a:schemeClr val="bg1"/>
              </a:solidFill>
              <a:latin typeface="Century Gothic" panose="020B0502020202020204" pitchFamily="34" charset="0"/>
            </a:rPr>
            <a:t>orthopedic</a:t>
          </a:r>
          <a:r>
            <a:rPr lang="pl-PL" sz="1800" kern="1200" baseline="0" dirty="0">
              <a:solidFill>
                <a:schemeClr val="bg1"/>
              </a:solidFill>
              <a:latin typeface="Century Gothic" panose="020B0502020202020204" pitchFamily="34" charset="0"/>
            </a:rPr>
            <a:t> </a:t>
          </a:r>
          <a:r>
            <a:rPr lang="pl-PL" sz="1800" kern="1200" baseline="0" dirty="0" err="1">
              <a:solidFill>
                <a:schemeClr val="bg1"/>
              </a:solidFill>
              <a:latin typeface="Century Gothic" panose="020B0502020202020204" pitchFamily="34" charset="0"/>
            </a:rPr>
            <a:t>corset</a:t>
          </a:r>
          <a:r>
            <a:rPr lang="pl-PL" sz="1800" kern="1200" baseline="0" dirty="0">
              <a:solidFill>
                <a:schemeClr val="bg1"/>
              </a:solidFill>
              <a:latin typeface="Century Gothic" panose="020B0502020202020204" pitchFamily="34" charset="0"/>
            </a:rPr>
            <a:t>, GraviSpine)</a:t>
          </a:r>
        </a:p>
      </dsp:txBody>
      <dsp:txXfrm>
        <a:off x="4984639" y="4025475"/>
        <a:ext cx="6563789" cy="1062985"/>
      </dsp:txXfrm>
    </dsp:sp>
    <dsp:sp modelId="{448BB52D-E7D6-4C29-BE16-8B0C655C2AFA}">
      <dsp:nvSpPr>
        <dsp:cNvPr id="0" name=""/>
        <dsp:cNvSpPr/>
      </dsp:nvSpPr>
      <dsp:spPr>
        <a:xfrm>
          <a:off x="4984639" y="5354207"/>
          <a:ext cx="6605802" cy="1062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pl-PL" sz="2000" kern="1200" baseline="0" dirty="0">
              <a:solidFill>
                <a:schemeClr val="bg1"/>
              </a:solidFill>
              <a:latin typeface="Century Gothic" panose="020B0502020202020204" pitchFamily="34" charset="0"/>
            </a:rPr>
            <a:t>    V </a:t>
          </a:r>
          <a:r>
            <a:rPr lang="pl-PL" sz="2000" kern="1200" baseline="0" dirty="0" err="1">
              <a:solidFill>
                <a:schemeClr val="bg1"/>
              </a:solidFill>
              <a:latin typeface="Century Gothic" panose="020B0502020202020204" pitchFamily="34" charset="0"/>
            </a:rPr>
            <a:t>rule</a:t>
          </a:r>
          <a:r>
            <a:rPr lang="pl-PL" sz="2000" kern="1200" baseline="0" dirty="0">
              <a:solidFill>
                <a:schemeClr val="bg1"/>
              </a:solidFill>
              <a:latin typeface="Century Gothic" panose="020B0502020202020204" pitchFamily="34" charset="0"/>
            </a:rPr>
            <a:t> </a:t>
          </a:r>
          <a:r>
            <a:rPr lang="pl-PL" sz="2000" b="1" kern="1200" baseline="0" dirty="0">
              <a:solidFill>
                <a:schemeClr val="bg1"/>
              </a:solidFill>
              <a:latin typeface="Century Gothic" panose="020B0502020202020204" pitchFamily="34" charset="0"/>
            </a:rPr>
            <a:t>- </a:t>
          </a:r>
          <a:r>
            <a:rPr lang="en-US" sz="1800" kern="1200" baseline="0" dirty="0">
              <a:solidFill>
                <a:schemeClr val="bg1"/>
              </a:solidFill>
              <a:latin typeface="Century Gothic" panose="020B0502020202020204" pitchFamily="34" charset="0"/>
            </a:rPr>
            <a:t>forming the habit of corrected</a:t>
          </a:r>
          <a:r>
            <a:rPr lang="pl-PL" sz="1800" kern="1200" baseline="0" dirty="0">
              <a:solidFill>
                <a:schemeClr val="bg1"/>
              </a:solidFill>
              <a:latin typeface="Century Gothic" panose="020B0502020202020204" pitchFamily="34" charset="0"/>
            </a:rPr>
            <a:t> </a:t>
          </a:r>
          <a:r>
            <a:rPr lang="pl-PL" sz="1800" kern="1200" baseline="0" dirty="0" err="1">
              <a:solidFill>
                <a:schemeClr val="bg1"/>
              </a:solidFill>
              <a:latin typeface="Century Gothic" panose="020B0502020202020204" pitchFamily="34" charset="0"/>
            </a:rPr>
            <a:t>position</a:t>
          </a:r>
          <a:endParaRPr lang="pl-PL" sz="1800" kern="1200" baseline="0" dirty="0">
            <a:solidFill>
              <a:schemeClr val="bg1"/>
            </a:solidFill>
            <a:latin typeface="Century Gothic" panose="020B0502020202020204" pitchFamily="34" charset="0"/>
          </a:endParaRPr>
        </a:p>
        <a:p>
          <a:pPr marL="0" lvl="0" indent="0" defTabSz="889000">
            <a:lnSpc>
              <a:spcPct val="90000"/>
            </a:lnSpc>
            <a:spcBef>
              <a:spcPct val="0"/>
            </a:spcBef>
            <a:spcAft>
              <a:spcPct val="35000"/>
            </a:spcAft>
            <a:buNone/>
          </a:pPr>
          <a:r>
            <a:rPr lang="pl-PL" sz="1800" kern="1200" baseline="0" dirty="0">
              <a:solidFill>
                <a:schemeClr val="bg1"/>
              </a:solidFill>
              <a:latin typeface="Century Gothic" panose="020B0502020202020204" pitchFamily="34" charset="0"/>
            </a:rPr>
            <a:t> 	in </a:t>
          </a:r>
          <a:r>
            <a:rPr lang="pl-PL" sz="1800" kern="1200" baseline="0" dirty="0" err="1">
              <a:solidFill>
                <a:schemeClr val="bg1"/>
              </a:solidFill>
              <a:latin typeface="Century Gothic" panose="020B0502020202020204" pitchFamily="34" charset="0"/>
            </a:rPr>
            <a:t>everyday</a:t>
          </a:r>
          <a:r>
            <a:rPr lang="pl-PL" sz="1800" kern="1200" baseline="0" dirty="0">
              <a:solidFill>
                <a:schemeClr val="bg1"/>
              </a:solidFill>
              <a:latin typeface="Century Gothic" panose="020B0502020202020204" pitchFamily="34" charset="0"/>
            </a:rPr>
            <a:t> </a:t>
          </a:r>
          <a:r>
            <a:rPr lang="pl-PL" sz="1800" kern="1200" baseline="0" dirty="0" err="1">
              <a:solidFill>
                <a:schemeClr val="bg1"/>
              </a:solidFill>
              <a:latin typeface="Century Gothic" panose="020B0502020202020204" pitchFamily="34" charset="0"/>
            </a:rPr>
            <a:t>activities</a:t>
          </a:r>
          <a:endParaRPr lang="pl-PL" sz="1800" kern="1200" baseline="0" dirty="0">
            <a:solidFill>
              <a:schemeClr val="bg1"/>
            </a:solidFill>
            <a:latin typeface="Century Gothic" panose="020B0502020202020204" pitchFamily="34" charset="0"/>
          </a:endParaRPr>
        </a:p>
      </dsp:txBody>
      <dsp:txXfrm>
        <a:off x="4984639" y="5354207"/>
        <a:ext cx="6605802" cy="106298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690012-317F-4443-AFBD-90D1F04D34D1}" type="datetimeFigureOut">
              <a:rPr lang="pl-PL" smtClean="0"/>
              <a:t>21.07.2022</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F51E67-F02A-4C3F-B489-50ED400725DD}" type="slidenum">
              <a:rPr lang="pl-PL" smtClean="0"/>
              <a:t>‹#›</a:t>
            </a:fld>
            <a:endParaRPr lang="pl-PL"/>
          </a:p>
        </p:txBody>
      </p:sp>
    </p:spTree>
    <p:extLst>
      <p:ext uri="{BB962C8B-B14F-4D97-AF65-F5344CB8AC3E}">
        <p14:creationId xmlns:p14="http://schemas.microsoft.com/office/powerpoint/2010/main" val="312975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l-PL"/>
              <a:t>Kliknij, aby edytować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7/21/2022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125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652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265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598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l-PL"/>
              <a:t>Kliknij, aby edytować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34E6425-0181-43F2-84FC-787E803FD2F8}" type="datetimeFigureOut">
              <a:rPr lang="en-US" smtClean="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322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l-PL"/>
              <a:t>Kliknij, aby edytować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75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l-PL"/>
              <a:t>Kliknij, aby edytować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447191" y="2824269"/>
            <a:ext cx="4645152" cy="264445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412362" y="2821491"/>
            <a:ext cx="4645152" cy="263737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7/21/2022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207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7/21/2022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794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7/21/2022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216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6E86A4C-8E40-4F87-A4F0-01A0687C5742}" type="datetimeFigureOut">
              <a:rPr lang="en-US" smtClean="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188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5E72C73-2D91-4E12-BA25-F0AA0C03599B}" type="datetimeFigureOut">
              <a:rPr lang="en-US" smtClean="0"/>
              <a:t>7/21/2022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824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BE451C3-0FF4-47C4-B829-773ADF60F88C}" type="datetimeFigureOut">
              <a:rPr lang="en-US" smtClean="0"/>
              <a:t>7/21/2022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46646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65E4A6-6FA7-4A25-B7DE-36E43587772B}"/>
              </a:ext>
            </a:extLst>
          </p:cNvPr>
          <p:cNvSpPr>
            <a:spLocks noGrp="1"/>
          </p:cNvSpPr>
          <p:nvPr>
            <p:ph type="ctrTitle"/>
          </p:nvPr>
        </p:nvSpPr>
        <p:spPr>
          <a:xfrm>
            <a:off x="1296645" y="812806"/>
            <a:ext cx="9960865" cy="2310651"/>
          </a:xfrm>
        </p:spPr>
        <p:txBody>
          <a:bodyPr>
            <a:normAutofit fontScale="90000"/>
          </a:bodyPr>
          <a:lstStyle/>
          <a:p>
            <a:pPr algn="ctr"/>
            <a:r>
              <a:rPr lang="en-US" sz="2800" b="1" dirty="0">
                <a:effectLst/>
                <a:ea typeface="Calibri" panose="020F0502020204030204" pitchFamily="34" charset="0"/>
                <a:cs typeface="Times New Roman" panose="02020603050405020304" pitchFamily="18" charset="0"/>
              </a:rPr>
              <a:t>Diagnostic and therapeutic method for the scoliosis </a:t>
            </a:r>
            <a:r>
              <a:rPr lang="pl-PL" sz="2800" b="1" dirty="0">
                <a:effectLst/>
                <a:ea typeface="Calibri" panose="020F0502020204030204" pitchFamily="34" charset="0"/>
                <a:cs typeface="Times New Roman" panose="02020603050405020304" pitchFamily="18" charset="0"/>
              </a:rPr>
              <a:t> </a:t>
            </a:r>
            <a:r>
              <a:rPr lang="en-US" sz="2800" b="1" dirty="0">
                <a:effectLst/>
                <a:ea typeface="Calibri" panose="020F0502020204030204" pitchFamily="34" charset="0"/>
                <a:cs typeface="Times New Roman" panose="02020603050405020304" pitchFamily="18" charset="0"/>
              </a:rPr>
              <a:t>treatment </a:t>
            </a:r>
            <a:br>
              <a:rPr lang="en-US" sz="2800" b="1" dirty="0">
                <a:effectLst/>
                <a:ea typeface="Calibri" panose="020F0502020204030204" pitchFamily="34" charset="0"/>
                <a:cs typeface="Times New Roman" panose="02020603050405020304" pitchFamily="18" charset="0"/>
              </a:rPr>
            </a:br>
            <a:r>
              <a:rPr lang="en-US" sz="2800" b="1" dirty="0">
                <a:effectLst/>
                <a:ea typeface="Calibri" panose="020F0502020204030204" pitchFamily="34" charset="0"/>
                <a:cs typeface="Times New Roman" panose="02020603050405020304" pitchFamily="18" charset="0"/>
              </a:rPr>
              <a:t>according to the concept </a:t>
            </a:r>
            <a:br>
              <a:rPr lang="en-US" sz="2800" b="1" dirty="0">
                <a:effectLst/>
                <a:ea typeface="Calibri" panose="020F0502020204030204" pitchFamily="34" charset="0"/>
                <a:cs typeface="Times New Roman" panose="02020603050405020304" pitchFamily="18" charset="0"/>
              </a:rPr>
            </a:br>
            <a:r>
              <a:rPr lang="en-US" sz="2800" b="1" dirty="0">
                <a:effectLst/>
                <a:ea typeface="Calibri" panose="020F0502020204030204" pitchFamily="34" charset="0"/>
                <a:cs typeface="Times New Roman" panose="02020603050405020304" pitchFamily="18" charset="0"/>
              </a:rPr>
              <a:t>of the reflex balance of the spine </a:t>
            </a:r>
            <a:br>
              <a:rPr lang="en-US" sz="2800" b="1" dirty="0">
                <a:effectLst/>
                <a:ea typeface="Calibri" panose="020F0502020204030204" pitchFamily="34" charset="0"/>
                <a:cs typeface="Times New Roman" panose="02020603050405020304" pitchFamily="18" charset="0"/>
              </a:rPr>
            </a:br>
            <a:r>
              <a:rPr lang="en-US" sz="2800" b="1" dirty="0">
                <a:effectLst/>
                <a:ea typeface="Calibri" panose="020F0502020204030204" pitchFamily="34" charset="0"/>
                <a:cs typeface="Times New Roman" panose="02020603050405020304" pitchFamily="18" charset="0"/>
              </a:rPr>
              <a:t>Spinal Reflex Balan</a:t>
            </a:r>
            <a:r>
              <a:rPr lang="pl-PL" sz="2800" b="1" dirty="0">
                <a:effectLst/>
                <a:ea typeface="Calibri" panose="020F0502020204030204" pitchFamily="34" charset="0"/>
                <a:cs typeface="Times New Roman" panose="02020603050405020304" pitchFamily="18" charset="0"/>
              </a:rPr>
              <a:t>ce</a:t>
            </a:r>
            <a:r>
              <a:rPr lang="en-US" sz="2800" b="1" dirty="0">
                <a:effectLst/>
                <a:ea typeface="Calibri" panose="020F0502020204030204" pitchFamily="34" charset="0"/>
                <a:cs typeface="Times New Roman" panose="02020603050405020304" pitchFamily="18" charset="0"/>
              </a:rPr>
              <a:t> method</a:t>
            </a:r>
            <a:r>
              <a:rPr lang="en-US" sz="2800" b="1" dirty="0">
                <a:ea typeface="Calibri" panose="020F0502020204030204" pitchFamily="34" charset="0"/>
                <a:cs typeface="Times New Roman" panose="02020603050405020304" pitchFamily="18" charset="0"/>
              </a:rPr>
              <a:t> </a:t>
            </a:r>
            <a:br>
              <a:rPr lang="en-US" sz="2800" b="1" dirty="0">
                <a:ea typeface="Calibri" panose="020F0502020204030204" pitchFamily="34" charset="0"/>
                <a:cs typeface="Times New Roman" panose="02020603050405020304" pitchFamily="18" charset="0"/>
              </a:rPr>
            </a:br>
            <a:r>
              <a:rPr lang="en-US" sz="2800" b="1" dirty="0">
                <a:ea typeface="Calibri" panose="020F0502020204030204" pitchFamily="34" charset="0"/>
                <a:cs typeface="Times New Roman" panose="02020603050405020304" pitchFamily="18" charset="0"/>
              </a:rPr>
              <a:t>(S</a:t>
            </a:r>
            <a:r>
              <a:rPr lang="en-US" sz="2800" b="1" dirty="0">
                <a:effectLst/>
                <a:ea typeface="Calibri" panose="020F0502020204030204" pitchFamily="34" charset="0"/>
                <a:cs typeface="Times New Roman" panose="02020603050405020304" pitchFamily="18" charset="0"/>
              </a:rPr>
              <a:t>RB-method)</a:t>
            </a:r>
            <a:endParaRPr lang="en-US" sz="2800" b="1" dirty="0"/>
          </a:p>
        </p:txBody>
      </p:sp>
      <p:pic>
        <p:nvPicPr>
          <p:cNvPr id="6" name="Picture 2" descr="Technomex">
            <a:extLst>
              <a:ext uri="{FF2B5EF4-FFF2-40B4-BE49-F238E27FC236}">
                <a16:creationId xmlns:a16="http://schemas.microsoft.com/office/drawing/2014/main" id="{81D04A88-E7AF-8D2D-BF89-69E862B73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149" y="4154749"/>
            <a:ext cx="3511696" cy="69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32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91E484-BEDC-5A62-0C25-69C8A038795E}"/>
              </a:ext>
            </a:extLst>
          </p:cNvPr>
          <p:cNvSpPr>
            <a:spLocks noGrp="1"/>
          </p:cNvSpPr>
          <p:nvPr>
            <p:ph type="title"/>
          </p:nvPr>
        </p:nvSpPr>
        <p:spPr>
          <a:xfrm>
            <a:off x="1344958" y="676894"/>
            <a:ext cx="8499685" cy="1422663"/>
          </a:xfrm>
        </p:spPr>
        <p:txBody>
          <a:bodyPr>
            <a:normAutofit fontScale="90000"/>
          </a:bodyPr>
          <a:lstStyle/>
          <a:p>
            <a:r>
              <a:rPr lang="pl-PL" sz="2400" dirty="0">
                <a:effectLst/>
                <a:ea typeface="Arial" panose="020B0604020202020204" pitchFamily="34" charset="0"/>
                <a:cs typeface="Times New Roman" panose="02020603050405020304" pitchFamily="18" charset="0"/>
              </a:rPr>
              <a:t>2. </a:t>
            </a:r>
            <a:r>
              <a:rPr lang="en-US" sz="2400" dirty="0" err="1">
                <a:effectLst/>
                <a:ea typeface="Arial" panose="020B0604020202020204" pitchFamily="34" charset="0"/>
                <a:cs typeface="Times New Roman" panose="02020603050405020304" pitchFamily="18" charset="0"/>
              </a:rPr>
              <a:t>Gravispine</a:t>
            </a:r>
            <a:r>
              <a:rPr lang="en-US" sz="2400" dirty="0">
                <a:effectLst/>
                <a:ea typeface="Arial" panose="020B0604020202020204" pitchFamily="34" charset="0"/>
                <a:cs typeface="Times New Roman" panose="02020603050405020304" pitchFamily="18" charset="0"/>
              </a:rPr>
              <a:t> </a:t>
            </a:r>
            <a:r>
              <a:rPr lang="pl-PL" sz="2400" dirty="0" err="1">
                <a:effectLst/>
                <a:ea typeface="Arial" panose="020B0604020202020204" pitchFamily="34" charset="0"/>
                <a:cs typeface="Times New Roman" panose="02020603050405020304" pitchFamily="18" charset="0"/>
              </a:rPr>
              <a:t>causes</a:t>
            </a:r>
            <a:r>
              <a:rPr lang="en-US" sz="2400"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derotation</a:t>
            </a:r>
            <a:r>
              <a:rPr lang="en-US" sz="2400" b="1" dirty="0">
                <a:effectLst/>
                <a:ea typeface="Arial" panose="020B0604020202020204" pitchFamily="34" charset="0"/>
                <a:cs typeface="Times New Roman" panose="02020603050405020304" pitchFamily="18" charset="0"/>
              </a:rPr>
              <a:t> effect </a:t>
            </a:r>
            <a:r>
              <a:rPr lang="en-US" sz="2400" dirty="0">
                <a:effectLst/>
                <a:ea typeface="Arial" panose="020B0604020202020204" pitchFamily="34" charset="0"/>
                <a:cs typeface="Times New Roman" panose="02020603050405020304" pitchFamily="18" charset="0"/>
              </a:rPr>
              <a:t>on the vertebrae through a targeted action </a:t>
            </a:r>
            <a:r>
              <a:rPr lang="pl-PL" sz="2400" dirty="0">
                <a:effectLst/>
                <a:ea typeface="Arial" panose="020B0604020202020204" pitchFamily="34" charset="0"/>
                <a:cs typeface="Times New Roman" panose="02020603050405020304" pitchFamily="18" charset="0"/>
              </a:rPr>
              <a:t>of </a:t>
            </a:r>
            <a:r>
              <a:rPr lang="pl-PL" sz="2400" dirty="0" err="1">
                <a:effectLst/>
                <a:ea typeface="Arial" panose="020B0604020202020204" pitchFamily="34" charset="0"/>
                <a:cs typeface="Times New Roman" panose="02020603050405020304" pitchFamily="18" charset="0"/>
              </a:rPr>
              <a:t>side</a:t>
            </a:r>
            <a:r>
              <a:rPr lang="pl-PL" sz="2400" dirty="0">
                <a:effectLst/>
                <a:ea typeface="Arial" panose="020B0604020202020204" pitchFamily="34" charset="0"/>
                <a:cs typeface="Times New Roman" panose="02020603050405020304" pitchFamily="18" charset="0"/>
              </a:rPr>
              <a:t> </a:t>
            </a:r>
            <a:r>
              <a:rPr lang="pl-PL" sz="2400" dirty="0" err="1">
                <a:effectLst/>
                <a:ea typeface="Arial" panose="020B0604020202020204" pitchFamily="34" charset="0"/>
                <a:cs typeface="Times New Roman" panose="02020603050405020304" pitchFamily="18" charset="0"/>
              </a:rPr>
              <a:t>pelots</a:t>
            </a:r>
            <a:r>
              <a:rPr lang="pl-PL" sz="2400" dirty="0">
                <a:effectLst/>
                <a:ea typeface="Arial" panose="020B0604020202020204" pitchFamily="34" charset="0"/>
                <a:cs typeface="Times New Roman" panose="02020603050405020304" pitchFamily="18" charset="0"/>
              </a:rPr>
              <a:t> to the </a:t>
            </a:r>
            <a:r>
              <a:rPr lang="pl-PL" sz="2400" dirty="0" err="1">
                <a:effectLst/>
                <a:ea typeface="Arial" panose="020B0604020202020204" pitchFamily="34" charset="0"/>
                <a:cs typeface="Times New Roman" panose="02020603050405020304" pitchFamily="18" charset="0"/>
              </a:rPr>
              <a:t>peak</a:t>
            </a:r>
            <a:r>
              <a:rPr lang="pl-PL" sz="2400" dirty="0">
                <a:effectLst/>
                <a:ea typeface="Arial" panose="020B0604020202020204" pitchFamily="34" charset="0"/>
                <a:cs typeface="Times New Roman" panose="02020603050405020304" pitchFamily="18" charset="0"/>
              </a:rPr>
              <a:t> of </a:t>
            </a:r>
            <a:r>
              <a:rPr lang="pl-PL" sz="2400" dirty="0" err="1">
                <a:effectLst/>
                <a:ea typeface="Arial" panose="020B0604020202020204" pitchFamily="34" charset="0"/>
                <a:cs typeface="Times New Roman" panose="02020603050405020304" pitchFamily="18" charset="0"/>
              </a:rPr>
              <a:t>scoliosis</a:t>
            </a:r>
            <a:r>
              <a:rPr lang="pl-PL" sz="2400" dirty="0">
                <a:effectLst/>
                <a:ea typeface="Arial" panose="020B0604020202020204" pitchFamily="34" charset="0"/>
                <a:cs typeface="Times New Roman" panose="02020603050405020304" pitchFamily="18" charset="0"/>
              </a:rPr>
              <a:t> and </a:t>
            </a:r>
            <a:r>
              <a:rPr lang="pl-PL" sz="2400" dirty="0" err="1">
                <a:effectLst/>
                <a:ea typeface="Arial" panose="020B0604020202020204" pitchFamily="34" charset="0"/>
                <a:cs typeface="Times New Roman" panose="02020603050405020304" pitchFamily="18" charset="0"/>
              </a:rPr>
              <a:t>spine</a:t>
            </a:r>
            <a:r>
              <a:rPr lang="pl-PL" sz="2400" dirty="0">
                <a:effectLst/>
                <a:ea typeface="Arial" panose="020B0604020202020204" pitchFamily="34" charset="0"/>
                <a:cs typeface="Times New Roman" panose="02020603050405020304" pitchFamily="18" charset="0"/>
              </a:rPr>
              <a:t> </a:t>
            </a:r>
            <a:r>
              <a:rPr lang="pl-PL" sz="2400" dirty="0" err="1">
                <a:effectLst/>
                <a:ea typeface="Arial" panose="020B0604020202020204" pitchFamily="34" charset="0"/>
                <a:cs typeface="Times New Roman" panose="02020603050405020304" pitchFamily="18" charset="0"/>
              </a:rPr>
              <a:t>elongation</a:t>
            </a:r>
            <a:r>
              <a:rPr lang="pl-PL" sz="2400" dirty="0">
                <a:effectLst/>
                <a:ea typeface="Arial" panose="020B0604020202020204" pitchFamily="34" charset="0"/>
                <a:cs typeface="Times New Roman" panose="02020603050405020304" pitchFamily="18" charset="0"/>
              </a:rPr>
              <a:t>.</a:t>
            </a:r>
            <a:br>
              <a:rPr lang="pl-PL" sz="2000" dirty="0">
                <a:effectLst/>
                <a:ea typeface="Times New Roman" panose="02020603050405020304" pitchFamily="18" charset="0"/>
                <a:cs typeface="Times New Roman" panose="02020603050405020304" pitchFamily="18" charset="0"/>
              </a:rPr>
            </a:br>
            <a:endParaRPr lang="pl-PL" sz="2000" dirty="0"/>
          </a:p>
        </p:txBody>
      </p:sp>
      <p:sp>
        <p:nvSpPr>
          <p:cNvPr id="3" name="Symbol zastępczy zawartości 2">
            <a:extLst>
              <a:ext uri="{FF2B5EF4-FFF2-40B4-BE49-F238E27FC236}">
                <a16:creationId xmlns:a16="http://schemas.microsoft.com/office/drawing/2014/main" id="{25140712-F206-A211-80A1-8DAF8557376E}"/>
              </a:ext>
            </a:extLst>
          </p:cNvPr>
          <p:cNvSpPr>
            <a:spLocks noGrp="1"/>
          </p:cNvSpPr>
          <p:nvPr>
            <p:ph idx="1"/>
          </p:nvPr>
        </p:nvSpPr>
        <p:spPr>
          <a:xfrm>
            <a:off x="1075055" y="2099557"/>
            <a:ext cx="9625821" cy="3925316"/>
          </a:xfrm>
        </p:spPr>
        <p:txBody>
          <a:bodyPr>
            <a:normAutofit fontScale="92500" lnSpcReduction="10000"/>
          </a:bodyPr>
          <a:lstStyle/>
          <a:p>
            <a:pPr algn="just">
              <a:lnSpc>
                <a:spcPct val="115000"/>
              </a:lnSpc>
              <a:spcAft>
                <a:spcPts val="800"/>
              </a:spcAft>
            </a:pPr>
            <a:r>
              <a:rPr lang="en-US"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This inversion position with the head downwards with the fixation point on the level of lower limbs d</a:t>
            </a:r>
            <a:r>
              <a:rPr lang="pl-PL" sz="1800" dirty="0" err="1">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ecreases</a:t>
            </a:r>
            <a:r>
              <a:rPr lang="en-US"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a:t>
            </a:r>
            <a:r>
              <a:rPr lang="pl-PL"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the</a:t>
            </a:r>
            <a:r>
              <a:rPr lang="en-US"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rotation</a:t>
            </a:r>
            <a:r>
              <a:rPr lang="pl-PL"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a:t>
            </a:r>
            <a:r>
              <a:rPr lang="pl-PL" sz="1800" dirty="0" err="1">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after</a:t>
            </a:r>
            <a:r>
              <a:rPr lang="pl-PL"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the </a:t>
            </a:r>
            <a:r>
              <a:rPr lang="pl-PL" sz="1800" dirty="0" err="1">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streching</a:t>
            </a:r>
            <a:r>
              <a:rPr lang="pl-PL"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a:t>
            </a:r>
            <a:r>
              <a:rPr lang="pl-PL" sz="1800" dirty="0" err="1">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forces</a:t>
            </a:r>
            <a:r>
              <a:rPr lang="pl-PL"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in the </a:t>
            </a:r>
            <a:r>
              <a:rPr lang="pl-PL" sz="1800" dirty="0" err="1">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cranial</a:t>
            </a:r>
            <a:r>
              <a:rPr lang="pl-PL"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a:t>
            </a:r>
            <a:r>
              <a:rPr lang="pl-PL" sz="1800" dirty="0" err="1">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direction</a:t>
            </a:r>
            <a:r>
              <a:rPr lang="pl-PL"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a:t>
            </a:r>
            <a:r>
              <a:rPr lang="pl-PL" sz="1800" dirty="0" err="1">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occur</a:t>
            </a:r>
            <a:r>
              <a:rPr lang="pl-PL"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(from sacrum to </a:t>
            </a:r>
            <a:r>
              <a:rPr lang="pl-PL" sz="1800" dirty="0" err="1">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cranial</a:t>
            </a:r>
            <a:r>
              <a:rPr lang="pl-PL" sz="18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pl-PL" sz="1800" i="1" strike="noStrike" dirty="0">
              <a:solidFill>
                <a:schemeClr val="tx1"/>
              </a:solidFill>
              <a:effectLst/>
            </a:endParaRPr>
          </a:p>
          <a:p>
            <a:pPr marL="0" indent="0" algn="just">
              <a:buNone/>
            </a:pPr>
            <a:r>
              <a:rPr kumimoji="0" lang="pl-PL" altLang="pl-PL" sz="1800" i="1" strike="noStrike" cap="none" normalizeH="0" baseline="0" dirty="0">
                <a:ln>
                  <a:noFill/>
                </a:ln>
                <a:solidFill>
                  <a:schemeClr val="tx1"/>
                </a:solidFill>
                <a:effectLst/>
              </a:rPr>
              <a:t>	Little, JP, </a:t>
            </a:r>
            <a:r>
              <a:rPr kumimoji="0" lang="pl-PL" altLang="pl-PL" sz="1800" i="1" strike="noStrike" cap="none" normalizeH="0" baseline="0" dirty="0" err="1">
                <a:ln>
                  <a:noFill/>
                </a:ln>
                <a:solidFill>
                  <a:schemeClr val="tx1"/>
                </a:solidFill>
                <a:effectLst/>
              </a:rPr>
              <a:t>Izatt</a:t>
            </a:r>
            <a:r>
              <a:rPr kumimoji="0" lang="pl-PL" altLang="pl-PL" sz="1800" i="1" strike="noStrike" cap="none" normalizeH="0" baseline="0" dirty="0">
                <a:ln>
                  <a:noFill/>
                </a:ln>
                <a:solidFill>
                  <a:schemeClr val="tx1"/>
                </a:solidFill>
                <a:effectLst/>
              </a:rPr>
              <a:t> MT, Labrom RD, </a:t>
            </a:r>
            <a:r>
              <a:rPr kumimoji="0" lang="pl-PL" altLang="pl-PL" sz="1800" i="1" strike="noStrike" cap="none" normalizeH="0" baseline="0" dirty="0" err="1">
                <a:ln>
                  <a:noFill/>
                </a:ln>
                <a:solidFill>
                  <a:schemeClr val="tx1"/>
                </a:solidFill>
                <a:effectLst/>
              </a:rPr>
              <a:t>Askin</a:t>
            </a:r>
            <a:r>
              <a:rPr kumimoji="0" lang="pl-PL" altLang="pl-PL" sz="1800" i="1" strike="noStrike" cap="none" normalizeH="0" baseline="0" dirty="0">
                <a:ln>
                  <a:noFill/>
                </a:ln>
                <a:solidFill>
                  <a:schemeClr val="tx1"/>
                </a:solidFill>
                <a:effectLst/>
              </a:rPr>
              <a:t> GN, Adam CJ </a:t>
            </a:r>
            <a:r>
              <a:rPr lang="en-US" b="0" i="1" dirty="0">
                <a:solidFill>
                  <a:schemeClr val="tx1"/>
                </a:solidFill>
                <a:effectLst/>
              </a:rPr>
              <a:t>Investigating the change in three dimensional deformity for idiopathic scoliosis using axially loaded MRI</a:t>
            </a:r>
            <a:r>
              <a:rPr lang="pl-PL" b="0" i="1" dirty="0">
                <a:solidFill>
                  <a:schemeClr val="tx1"/>
                </a:solidFill>
                <a:effectLst/>
              </a:rPr>
              <a:t>. </a:t>
            </a:r>
            <a:r>
              <a:rPr lang="pl-PL" b="0" i="1" dirty="0" err="1">
                <a:solidFill>
                  <a:schemeClr val="tx1"/>
                </a:solidFill>
                <a:effectLst/>
              </a:rPr>
              <a:t>Clinical</a:t>
            </a:r>
            <a:r>
              <a:rPr lang="pl-PL" b="0" i="1" dirty="0">
                <a:solidFill>
                  <a:schemeClr val="tx1"/>
                </a:solidFill>
                <a:effectLst/>
              </a:rPr>
              <a:t> </a:t>
            </a:r>
            <a:r>
              <a:rPr lang="pl-PL" b="0" i="1" dirty="0" err="1">
                <a:solidFill>
                  <a:schemeClr val="tx1"/>
                </a:solidFill>
                <a:effectLst/>
              </a:rPr>
              <a:t>Biomechanics</a:t>
            </a:r>
            <a:r>
              <a:rPr lang="pl-PL" b="0" i="1" dirty="0">
                <a:solidFill>
                  <a:schemeClr val="tx1"/>
                </a:solidFill>
                <a:effectLst/>
              </a:rPr>
              <a:t> </a:t>
            </a:r>
            <a:r>
              <a:rPr lang="fr-FR" b="0" i="1" strike="noStrike" dirty="0">
                <a:solidFill>
                  <a:schemeClr val="tx1"/>
                </a:solidFill>
                <a:effectLst/>
              </a:rPr>
              <a:t>Volume 27, Issue 5</a:t>
            </a:r>
            <a:r>
              <a:rPr lang="fr-FR" b="0" i="1" dirty="0">
                <a:solidFill>
                  <a:schemeClr val="tx1"/>
                </a:solidFill>
                <a:effectLst/>
              </a:rPr>
              <a:t>, June 2012, Pages 415-421</a:t>
            </a:r>
            <a:endParaRPr lang="pl-PL" b="0" i="1" dirty="0">
              <a:solidFill>
                <a:schemeClr val="tx1"/>
              </a:solidFill>
              <a:effectLst/>
            </a:endParaRPr>
          </a:p>
          <a:p>
            <a:pPr marL="0" indent="0" algn="just">
              <a:buNone/>
            </a:pPr>
            <a:endParaRPr lang="pl-PL" i="1" dirty="0">
              <a:solidFill>
                <a:schemeClr val="tx1"/>
              </a:solidFill>
            </a:endParaRPr>
          </a:p>
          <a:p>
            <a:pPr marL="0" indent="0" algn="just">
              <a:buNone/>
            </a:pPr>
            <a:r>
              <a:rPr lang="pl-PL" i="1" dirty="0">
                <a:solidFill>
                  <a:schemeClr val="tx1"/>
                </a:solidFill>
                <a:effectLst/>
              </a:rPr>
              <a:t>	Adam CJ, </a:t>
            </a:r>
            <a:r>
              <a:rPr lang="pl-PL" i="1" dirty="0" err="1">
                <a:solidFill>
                  <a:schemeClr val="tx1"/>
                </a:solidFill>
                <a:effectLst/>
              </a:rPr>
              <a:t>Askin</a:t>
            </a:r>
            <a:r>
              <a:rPr lang="pl-PL" i="1" dirty="0">
                <a:solidFill>
                  <a:schemeClr val="tx1"/>
                </a:solidFill>
                <a:effectLst/>
              </a:rPr>
              <a:t> GN, </a:t>
            </a:r>
            <a:r>
              <a:rPr lang="pl-PL" i="1" dirty="0" err="1">
                <a:solidFill>
                  <a:schemeClr val="tx1"/>
                </a:solidFill>
                <a:effectLst/>
              </a:rPr>
              <a:t>Pearcy</a:t>
            </a:r>
            <a:r>
              <a:rPr lang="pl-PL" i="1" dirty="0">
                <a:solidFill>
                  <a:schemeClr val="tx1"/>
                </a:solidFill>
                <a:effectLst/>
              </a:rPr>
              <a:t> MJ </a:t>
            </a:r>
            <a:r>
              <a:rPr lang="en-US" i="1" dirty="0">
                <a:solidFill>
                  <a:schemeClr val="tx1"/>
                </a:solidFill>
                <a:effectLst/>
              </a:rPr>
              <a:t>Gravity-induced torque and intravertebral rotation in idiopathic scoliosis</a:t>
            </a:r>
            <a:r>
              <a:rPr lang="pl-PL" i="1" dirty="0">
                <a:solidFill>
                  <a:schemeClr val="tx1"/>
                </a:solidFill>
                <a:effectLst/>
              </a:rPr>
              <a:t>. </a:t>
            </a:r>
            <a:r>
              <a:rPr lang="pl-PL" i="1" dirty="0" err="1">
                <a:solidFill>
                  <a:schemeClr val="tx1"/>
                </a:solidFill>
                <a:effectLst/>
              </a:rPr>
              <a:t>Spine</a:t>
            </a:r>
            <a:r>
              <a:rPr lang="pl-PL" i="1" dirty="0">
                <a:solidFill>
                  <a:schemeClr val="tx1"/>
                </a:solidFill>
                <a:effectLst/>
              </a:rPr>
              <a:t>  2008 Jan 15;33(2):E30-7</a:t>
            </a:r>
            <a:endParaRPr lang="en-US" i="1" dirty="0">
              <a:solidFill>
                <a:schemeClr val="tx1"/>
              </a:solidFill>
              <a:effectLst/>
            </a:endParaRPr>
          </a:p>
          <a:p>
            <a:pPr marL="0" indent="0" algn="just">
              <a:buNone/>
            </a:pPr>
            <a:endParaRPr lang="en-US" b="0" i="1" dirty="0">
              <a:solidFill>
                <a:schemeClr val="tx1"/>
              </a:solidFill>
              <a:effectLst/>
            </a:endParaRPr>
          </a:p>
          <a:p>
            <a:pPr marL="0" indent="0" algn="just">
              <a:buNone/>
            </a:pPr>
            <a:endParaRPr kumimoji="0" lang="pl-PL" altLang="pl-PL" sz="1800" i="0" strike="noStrike" cap="none" normalizeH="0" baseline="0" dirty="0">
              <a:ln>
                <a:noFill/>
              </a:ln>
              <a:effectLst/>
            </a:endParaRPr>
          </a:p>
          <a:p>
            <a:endParaRPr kumimoji="0" lang="pl-PL" altLang="pl-PL" sz="1800" i="0" strike="noStrike" cap="none" normalizeH="0" baseline="0" dirty="0">
              <a:ln>
                <a:noFill/>
              </a:ln>
              <a:effectLst/>
            </a:endParaRPr>
          </a:p>
          <a:p>
            <a:endParaRPr lang="pl-PL" dirty="0"/>
          </a:p>
        </p:txBody>
      </p:sp>
    </p:spTree>
    <p:extLst>
      <p:ext uri="{BB962C8B-B14F-4D97-AF65-F5344CB8AC3E}">
        <p14:creationId xmlns:p14="http://schemas.microsoft.com/office/powerpoint/2010/main" val="233150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189B58-3DD4-3BFF-5C8D-414FAB31927D}"/>
              </a:ext>
            </a:extLst>
          </p:cNvPr>
          <p:cNvSpPr>
            <a:spLocks noGrp="1"/>
          </p:cNvSpPr>
          <p:nvPr>
            <p:ph type="title"/>
          </p:nvPr>
        </p:nvSpPr>
        <p:spPr>
          <a:xfrm>
            <a:off x="1467684" y="281108"/>
            <a:ext cx="9886856" cy="1470454"/>
          </a:xfrm>
        </p:spPr>
        <p:txBody>
          <a:bodyPr/>
          <a:lstStyle/>
          <a:p>
            <a:pPr algn="just"/>
            <a:r>
              <a:rPr lang="pl-PL" sz="2000" dirty="0"/>
              <a:t>3.  </a:t>
            </a:r>
            <a:r>
              <a:rPr lang="en-US" sz="2000" dirty="0" err="1"/>
              <a:t>Gravispine</a:t>
            </a:r>
            <a:r>
              <a:rPr lang="en-US" sz="2000" dirty="0"/>
              <a:t> </a:t>
            </a:r>
            <a:r>
              <a:rPr lang="en-US" sz="2000" b="1" dirty="0"/>
              <a:t>counteracts the disharmony of postural stimuli </a:t>
            </a:r>
            <a:r>
              <a:rPr lang="en-US" sz="2000" dirty="0"/>
              <a:t>of the reflex arches at the level of the brain and / or the core responsible for the formation of scoliosis by activating </a:t>
            </a:r>
            <a:r>
              <a:rPr lang="en-US" sz="2000" dirty="0" err="1"/>
              <a:t>mechan</a:t>
            </a:r>
            <a:r>
              <a:rPr lang="pl-PL" sz="2000" dirty="0" err="1"/>
              <a:t>oreceptors</a:t>
            </a:r>
            <a:r>
              <a:rPr lang="en-US" sz="2000" dirty="0"/>
              <a:t> and </a:t>
            </a:r>
            <a:r>
              <a:rPr lang="en-US" sz="2000" dirty="0" err="1"/>
              <a:t>proprioreceptors</a:t>
            </a:r>
            <a:r>
              <a:rPr lang="en-US" sz="2000" dirty="0"/>
              <a:t> in the contracted </a:t>
            </a:r>
            <a:r>
              <a:rPr lang="en-US" sz="2000" dirty="0" err="1"/>
              <a:t>perivertebral</a:t>
            </a:r>
            <a:r>
              <a:rPr lang="en-US" sz="2000" dirty="0"/>
              <a:t> structures on the concave side of the curvature</a:t>
            </a:r>
            <a:endParaRPr lang="pl-PL" sz="2000" dirty="0"/>
          </a:p>
        </p:txBody>
      </p:sp>
      <p:sp>
        <p:nvSpPr>
          <p:cNvPr id="3" name="Symbol zastępczy zawartości 2">
            <a:extLst>
              <a:ext uri="{FF2B5EF4-FFF2-40B4-BE49-F238E27FC236}">
                <a16:creationId xmlns:a16="http://schemas.microsoft.com/office/drawing/2014/main" id="{6FD900CA-7A28-F69B-CB1B-8ED62DCDB6C9}"/>
              </a:ext>
            </a:extLst>
          </p:cNvPr>
          <p:cNvSpPr>
            <a:spLocks noGrp="1"/>
          </p:cNvSpPr>
          <p:nvPr>
            <p:ph idx="1"/>
          </p:nvPr>
        </p:nvSpPr>
        <p:spPr>
          <a:xfrm>
            <a:off x="1771098" y="4852586"/>
            <a:ext cx="2669534" cy="1358815"/>
          </a:xfrm>
        </p:spPr>
        <p:txBody>
          <a:bodyPr>
            <a:normAutofit/>
          </a:bodyPr>
          <a:lstStyle/>
          <a:p>
            <a:r>
              <a:rPr lang="pl-PL" sz="1700" dirty="0"/>
              <a:t>Balance of </a:t>
            </a:r>
            <a:r>
              <a:rPr lang="pl-PL" sz="1700" dirty="0" err="1"/>
              <a:t>afferent</a:t>
            </a:r>
            <a:r>
              <a:rPr lang="pl-PL" sz="1700" dirty="0"/>
              <a:t> </a:t>
            </a:r>
            <a:r>
              <a:rPr lang="pl-PL" sz="1700" dirty="0" err="1"/>
              <a:t>stimuli</a:t>
            </a:r>
            <a:r>
              <a:rPr lang="pl-PL" sz="1700" dirty="0"/>
              <a:t> from </a:t>
            </a:r>
            <a:r>
              <a:rPr lang="pl-PL" sz="1700" dirty="0" err="1"/>
              <a:t>spine</a:t>
            </a:r>
            <a:r>
              <a:rPr lang="pl-PL" sz="1700" dirty="0"/>
              <a:t> </a:t>
            </a:r>
            <a:r>
              <a:rPr lang="pl-PL" sz="1700" dirty="0" err="1"/>
              <a:t>short</a:t>
            </a:r>
            <a:r>
              <a:rPr lang="pl-PL" sz="1700" dirty="0"/>
              <a:t> </a:t>
            </a:r>
            <a:r>
              <a:rPr lang="pl-PL" sz="1700" dirty="0" err="1"/>
              <a:t>muscle</a:t>
            </a:r>
            <a:r>
              <a:rPr lang="pl-PL" sz="1700" dirty="0"/>
              <a:t> </a:t>
            </a:r>
            <a:r>
              <a:rPr lang="pl-PL" sz="1700" dirty="0" err="1"/>
              <a:t>postural</a:t>
            </a:r>
            <a:r>
              <a:rPr lang="pl-PL" sz="1700" dirty="0"/>
              <a:t> </a:t>
            </a:r>
            <a:r>
              <a:rPr lang="pl-PL" sz="1700" dirty="0" err="1"/>
              <a:t>receptors</a:t>
            </a:r>
            <a:endParaRPr lang="pl-PL" sz="1700" dirty="0"/>
          </a:p>
        </p:txBody>
      </p:sp>
      <p:pic>
        <p:nvPicPr>
          <p:cNvPr id="4" name="Obraz 3">
            <a:extLst>
              <a:ext uri="{FF2B5EF4-FFF2-40B4-BE49-F238E27FC236}">
                <a16:creationId xmlns:a16="http://schemas.microsoft.com/office/drawing/2014/main" id="{9C981A16-435F-8F5B-5936-2BCFC7786CE5}"/>
              </a:ext>
            </a:extLst>
          </p:cNvPr>
          <p:cNvPicPr>
            <a:picLocks noChangeAspect="1"/>
          </p:cNvPicPr>
          <p:nvPr/>
        </p:nvPicPr>
        <p:blipFill rotWithShape="1">
          <a:blip r:embed="rId2"/>
          <a:srcRect l="19469" t="45152" r="14250" b="17495"/>
          <a:stretch/>
        </p:blipFill>
        <p:spPr>
          <a:xfrm>
            <a:off x="2104923" y="1998007"/>
            <a:ext cx="7749171" cy="2608134"/>
          </a:xfrm>
          <a:prstGeom prst="rect">
            <a:avLst/>
          </a:prstGeom>
        </p:spPr>
      </p:pic>
      <p:sp>
        <p:nvSpPr>
          <p:cNvPr id="5" name="Symbol zastępczy zawartości 2">
            <a:extLst>
              <a:ext uri="{FF2B5EF4-FFF2-40B4-BE49-F238E27FC236}">
                <a16:creationId xmlns:a16="http://schemas.microsoft.com/office/drawing/2014/main" id="{ADDA3DBE-4FBE-1804-D4D1-8DCCF5FD8063}"/>
              </a:ext>
            </a:extLst>
          </p:cNvPr>
          <p:cNvSpPr txBox="1">
            <a:spLocks/>
          </p:cNvSpPr>
          <p:nvPr/>
        </p:nvSpPr>
        <p:spPr>
          <a:xfrm>
            <a:off x="4724874" y="4852586"/>
            <a:ext cx="2393566" cy="135881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pl-PL" dirty="0"/>
              <a:t>Lack of balance of </a:t>
            </a:r>
            <a:r>
              <a:rPr lang="pl-PL" dirty="0" err="1"/>
              <a:t>afferent</a:t>
            </a:r>
            <a:r>
              <a:rPr lang="pl-PL" dirty="0"/>
              <a:t> </a:t>
            </a:r>
            <a:r>
              <a:rPr lang="pl-PL" dirty="0" err="1"/>
              <a:t>stimuli</a:t>
            </a:r>
            <a:r>
              <a:rPr lang="pl-PL" dirty="0"/>
              <a:t> from </a:t>
            </a:r>
            <a:r>
              <a:rPr lang="pl-PL" dirty="0" err="1"/>
              <a:t>spine</a:t>
            </a:r>
            <a:r>
              <a:rPr lang="pl-PL" dirty="0"/>
              <a:t> </a:t>
            </a:r>
            <a:r>
              <a:rPr lang="pl-PL" dirty="0" err="1"/>
              <a:t>short</a:t>
            </a:r>
            <a:r>
              <a:rPr lang="pl-PL" dirty="0"/>
              <a:t> </a:t>
            </a:r>
            <a:r>
              <a:rPr lang="pl-PL" dirty="0" err="1"/>
              <a:t>muscle</a:t>
            </a:r>
            <a:r>
              <a:rPr lang="pl-PL" dirty="0"/>
              <a:t> </a:t>
            </a:r>
            <a:r>
              <a:rPr lang="pl-PL" dirty="0" err="1"/>
              <a:t>postural</a:t>
            </a:r>
            <a:r>
              <a:rPr lang="pl-PL" dirty="0"/>
              <a:t> </a:t>
            </a:r>
            <a:r>
              <a:rPr lang="pl-PL" dirty="0" err="1"/>
              <a:t>receptors</a:t>
            </a:r>
            <a:endParaRPr lang="pl-PL" dirty="0"/>
          </a:p>
        </p:txBody>
      </p:sp>
      <p:sp>
        <p:nvSpPr>
          <p:cNvPr id="6" name="Symbol zastępczy zawartości 2">
            <a:extLst>
              <a:ext uri="{FF2B5EF4-FFF2-40B4-BE49-F238E27FC236}">
                <a16:creationId xmlns:a16="http://schemas.microsoft.com/office/drawing/2014/main" id="{3AF9413A-AFA0-10E3-25DA-C6C9FA776B89}"/>
              </a:ext>
            </a:extLst>
          </p:cNvPr>
          <p:cNvSpPr txBox="1">
            <a:spLocks/>
          </p:cNvSpPr>
          <p:nvPr/>
        </p:nvSpPr>
        <p:spPr>
          <a:xfrm>
            <a:off x="7547026" y="4943629"/>
            <a:ext cx="2307068" cy="12677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pl-PL" sz="1700" dirty="0" err="1"/>
              <a:t>Restoring</a:t>
            </a:r>
            <a:r>
              <a:rPr lang="pl-PL" sz="1700" dirty="0"/>
              <a:t> balance of </a:t>
            </a:r>
            <a:r>
              <a:rPr lang="pl-PL" sz="1700" dirty="0" err="1"/>
              <a:t>afferent</a:t>
            </a:r>
            <a:r>
              <a:rPr lang="pl-PL" sz="1700" dirty="0"/>
              <a:t> </a:t>
            </a:r>
            <a:r>
              <a:rPr lang="pl-PL" sz="1700" dirty="0" err="1"/>
              <a:t>stimuli</a:t>
            </a:r>
            <a:r>
              <a:rPr lang="pl-PL" sz="1700" dirty="0"/>
              <a:t> with GraviSpine</a:t>
            </a:r>
          </a:p>
        </p:txBody>
      </p:sp>
    </p:spTree>
    <p:extLst>
      <p:ext uri="{BB962C8B-B14F-4D97-AF65-F5344CB8AC3E}">
        <p14:creationId xmlns:p14="http://schemas.microsoft.com/office/powerpoint/2010/main" val="6903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2CC583-8AD3-675A-B544-F93860B67A48}"/>
              </a:ext>
            </a:extLst>
          </p:cNvPr>
          <p:cNvSpPr>
            <a:spLocks noGrp="1"/>
          </p:cNvSpPr>
          <p:nvPr>
            <p:ph type="title"/>
          </p:nvPr>
        </p:nvSpPr>
        <p:spPr>
          <a:xfrm>
            <a:off x="1154953" y="568411"/>
            <a:ext cx="9835602" cy="1346886"/>
          </a:xfrm>
        </p:spPr>
        <p:txBody>
          <a:bodyPr>
            <a:normAutofit fontScale="90000"/>
          </a:bodyPr>
          <a:lstStyle/>
          <a:p>
            <a:pPr algn="just"/>
            <a:r>
              <a:rPr lang="pl-PL" sz="2400" dirty="0"/>
              <a:t>4. Action of </a:t>
            </a:r>
            <a:r>
              <a:rPr lang="pl-PL" sz="2400" b="1" dirty="0"/>
              <a:t>G</a:t>
            </a:r>
            <a:r>
              <a:rPr lang="en-US" sz="2400" b="1" dirty="0" err="1"/>
              <a:t>ravi</a:t>
            </a:r>
            <a:r>
              <a:rPr lang="pl-PL" sz="2400" b="1" dirty="0"/>
              <a:t>S</a:t>
            </a:r>
            <a:r>
              <a:rPr lang="en-US" sz="2400" b="1" dirty="0"/>
              <a:t>pine combined with the performance of breathing exercises (biofeedback) </a:t>
            </a:r>
            <a:r>
              <a:rPr lang="en-US" sz="2400" dirty="0"/>
              <a:t>activates the postural deep muscles responsible for the axial alignment of the spine</a:t>
            </a:r>
            <a:endParaRPr lang="pl-PL" sz="2400" dirty="0"/>
          </a:p>
        </p:txBody>
      </p:sp>
      <p:sp>
        <p:nvSpPr>
          <p:cNvPr id="3" name="Symbol zastępczy zawartości 2">
            <a:extLst>
              <a:ext uri="{FF2B5EF4-FFF2-40B4-BE49-F238E27FC236}">
                <a16:creationId xmlns:a16="http://schemas.microsoft.com/office/drawing/2014/main" id="{992C3DB9-A331-85AF-081B-727987ABCE24}"/>
              </a:ext>
            </a:extLst>
          </p:cNvPr>
          <p:cNvSpPr>
            <a:spLocks noGrp="1"/>
          </p:cNvSpPr>
          <p:nvPr>
            <p:ph idx="1"/>
          </p:nvPr>
        </p:nvSpPr>
        <p:spPr>
          <a:xfrm>
            <a:off x="272865" y="2054164"/>
            <a:ext cx="11284181" cy="3154748"/>
          </a:xfrm>
        </p:spPr>
        <p:txBody>
          <a:bodyPr>
            <a:noAutofit/>
          </a:bodyPr>
          <a:lstStyle/>
          <a:p>
            <a:pPr algn="just"/>
            <a:r>
              <a:rPr lang="pl-PL" sz="2000" dirty="0"/>
              <a:t>Trial</a:t>
            </a:r>
            <a:r>
              <a:rPr lang="en-US" sz="2000" dirty="0"/>
              <a:t> used modeling of deep back muscles activation</a:t>
            </a:r>
            <a:r>
              <a:rPr lang="pl-PL" sz="2000" dirty="0"/>
              <a:t> </a:t>
            </a:r>
            <a:r>
              <a:rPr lang="en-US" sz="2000" dirty="0"/>
              <a:t>and the impact of external force in scoliosis. </a:t>
            </a:r>
            <a:r>
              <a:rPr lang="pl-PL" sz="2000" dirty="0"/>
              <a:t>T</a:t>
            </a:r>
            <a:r>
              <a:rPr lang="en-US" sz="2000" dirty="0"/>
              <a:t>he potential of muscle activation and external strength was investigated in 5 types of scoliosis according to King.</a:t>
            </a:r>
            <a:endParaRPr lang="pl-PL" sz="2000" dirty="0"/>
          </a:p>
          <a:p>
            <a:pPr algn="just"/>
            <a:r>
              <a:rPr lang="en-US" sz="2000" dirty="0"/>
              <a:t>For small s</a:t>
            </a:r>
            <a:r>
              <a:rPr lang="pl-PL" sz="2000" dirty="0" err="1"/>
              <a:t>colio</a:t>
            </a:r>
            <a:r>
              <a:rPr lang="en-US" sz="2000" dirty="0"/>
              <a:t>s</a:t>
            </a:r>
            <a:r>
              <a:rPr lang="pl-PL" sz="2000" dirty="0" err="1"/>
              <a:t>is</a:t>
            </a:r>
            <a:r>
              <a:rPr lang="en-US" sz="2000" dirty="0"/>
              <a:t>s (</a:t>
            </a:r>
            <a:r>
              <a:rPr lang="pl-PL" sz="2000" dirty="0"/>
              <a:t>C</a:t>
            </a:r>
            <a:r>
              <a:rPr lang="en-US" sz="2000" dirty="0" err="1"/>
              <a:t>obb</a:t>
            </a:r>
            <a:r>
              <a:rPr lang="en-US" sz="2000" dirty="0"/>
              <a:t>, 20</a:t>
            </a:r>
            <a:r>
              <a:rPr lang="pl-PL" sz="2000" dirty="0"/>
              <a:t> </a:t>
            </a:r>
            <a:r>
              <a:rPr lang="en-US" sz="2000" dirty="0"/>
              <a:t>degrees) for scoliosis type 5</a:t>
            </a:r>
            <a:r>
              <a:rPr lang="pl-PL" sz="2000" dirty="0"/>
              <a:t> </a:t>
            </a:r>
            <a:r>
              <a:rPr lang="pl-PL" sz="2000" dirty="0" err="1"/>
              <a:t>acc</a:t>
            </a:r>
            <a:r>
              <a:rPr lang="pl-PL" sz="2000" dirty="0"/>
              <a:t>. to</a:t>
            </a:r>
            <a:r>
              <a:rPr lang="en-US" sz="2000" dirty="0"/>
              <a:t> King, it was possible to reduce the curve value by 85%, and for type 4 by 75%, for types 2 and 1 by 60%. The reduction of curvature was smaller with greater Cobb angles.</a:t>
            </a:r>
            <a:endParaRPr lang="pl-PL" sz="2000" dirty="0"/>
          </a:p>
          <a:p>
            <a:pPr algn="just"/>
            <a:r>
              <a:rPr lang="en-US" sz="2000" dirty="0"/>
              <a:t>After muscle activation and the application of external force, it has been shown that for a good result there should be interaction of both activities. The combination resulted in the need for a lower level of muscle mobilization or less external force </a:t>
            </a:r>
            <a:r>
              <a:rPr lang="pl-PL" sz="2000" dirty="0" err="1"/>
              <a:t>than</a:t>
            </a:r>
            <a:r>
              <a:rPr lang="pl-PL" sz="2000" dirty="0"/>
              <a:t> </a:t>
            </a:r>
            <a:r>
              <a:rPr lang="en-US" sz="2000" dirty="0"/>
              <a:t>if they were applied to the spine separately.</a:t>
            </a:r>
            <a:endParaRPr lang="pl-PL" sz="2000" dirty="0"/>
          </a:p>
        </p:txBody>
      </p:sp>
      <p:sp>
        <p:nvSpPr>
          <p:cNvPr id="4" name="Symbol zastępczy zawartości 2">
            <a:extLst>
              <a:ext uri="{FF2B5EF4-FFF2-40B4-BE49-F238E27FC236}">
                <a16:creationId xmlns:a16="http://schemas.microsoft.com/office/drawing/2014/main" id="{CA05E9E9-C845-026E-8FC0-1338F79C95DE}"/>
              </a:ext>
            </a:extLst>
          </p:cNvPr>
          <p:cNvSpPr txBox="1">
            <a:spLocks/>
          </p:cNvSpPr>
          <p:nvPr/>
        </p:nvSpPr>
        <p:spPr>
          <a:xfrm>
            <a:off x="936652" y="6055155"/>
            <a:ext cx="10530417" cy="8028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pl-PL" sz="1900" i="1" dirty="0" err="1">
                <a:solidFill>
                  <a:schemeClr val="tx1"/>
                </a:solidFill>
              </a:rPr>
              <a:t>Curtin</a:t>
            </a:r>
            <a:r>
              <a:rPr lang="pl-PL" sz="1900" i="1" dirty="0">
                <a:solidFill>
                  <a:schemeClr val="tx1"/>
                </a:solidFill>
              </a:rPr>
              <a:t> M, </a:t>
            </a:r>
            <a:r>
              <a:rPr lang="pl-PL" sz="1900" i="1" dirty="0" err="1">
                <a:solidFill>
                  <a:schemeClr val="tx1"/>
                </a:solidFill>
              </a:rPr>
              <a:t>Lowery</a:t>
            </a:r>
            <a:r>
              <a:rPr lang="pl-PL" sz="1900" i="1" dirty="0">
                <a:solidFill>
                  <a:schemeClr val="tx1"/>
                </a:solidFill>
              </a:rPr>
              <a:t> MM, </a:t>
            </a:r>
            <a:r>
              <a:rPr lang="en-US" sz="1900" b="0" i="1" dirty="0">
                <a:solidFill>
                  <a:schemeClr val="tx1"/>
                </a:solidFill>
                <a:effectLst/>
              </a:rPr>
              <a:t>Musculoskeletal modelling of muscle activation and applied external forces for the correction of scoliosis</a:t>
            </a:r>
            <a:r>
              <a:rPr lang="pl-PL" sz="1900" b="0" i="1" dirty="0">
                <a:solidFill>
                  <a:schemeClr val="tx1"/>
                </a:solidFill>
                <a:effectLst/>
              </a:rPr>
              <a:t> </a:t>
            </a:r>
            <a:r>
              <a:rPr lang="en-US" sz="1900" b="0" i="1" dirty="0">
                <a:solidFill>
                  <a:schemeClr val="tx1"/>
                </a:solidFill>
                <a:effectLst/>
              </a:rPr>
              <a:t>Journal of </a:t>
            </a:r>
            <a:r>
              <a:rPr lang="en-US" sz="1900" b="0" i="1" dirty="0" err="1">
                <a:solidFill>
                  <a:schemeClr val="tx1"/>
                </a:solidFill>
                <a:effectLst/>
              </a:rPr>
              <a:t>NeuroEngineering</a:t>
            </a:r>
            <a:r>
              <a:rPr lang="en-US" sz="1900" b="0" i="1" dirty="0">
                <a:solidFill>
                  <a:schemeClr val="tx1"/>
                </a:solidFill>
                <a:effectLst/>
              </a:rPr>
              <a:t> and Rehabilitation 11(1):52</a:t>
            </a:r>
          </a:p>
          <a:p>
            <a:pPr marL="0" indent="0">
              <a:buNone/>
            </a:pPr>
            <a:endParaRPr lang="en-US" b="0" i="1" dirty="0">
              <a:solidFill>
                <a:srgbClr val="111111"/>
              </a:solidFill>
              <a:effectLst/>
              <a:latin typeface="Roboto" panose="02000000000000000000" pitchFamily="2" charset="0"/>
            </a:endParaRPr>
          </a:p>
          <a:p>
            <a:pPr marL="0" indent="0">
              <a:buNone/>
            </a:pPr>
            <a:endParaRPr lang="pl-PL" i="1" dirty="0"/>
          </a:p>
        </p:txBody>
      </p:sp>
    </p:spTree>
    <p:extLst>
      <p:ext uri="{BB962C8B-B14F-4D97-AF65-F5344CB8AC3E}">
        <p14:creationId xmlns:p14="http://schemas.microsoft.com/office/powerpoint/2010/main" val="363701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a:extLst>
              <a:ext uri="{FF2B5EF4-FFF2-40B4-BE49-F238E27FC236}">
                <a16:creationId xmlns:a16="http://schemas.microsoft.com/office/drawing/2014/main" id="{BD55EA8F-0AC4-1B55-9D55-D85DCAEA41B8}"/>
              </a:ext>
            </a:extLst>
          </p:cNvPr>
          <p:cNvSpPr txBox="1"/>
          <p:nvPr/>
        </p:nvSpPr>
        <p:spPr>
          <a:xfrm>
            <a:off x="1138994" y="256443"/>
            <a:ext cx="9630889" cy="1569660"/>
          </a:xfrm>
          <a:prstGeom prst="rect">
            <a:avLst/>
          </a:prstGeom>
          <a:noFill/>
        </p:spPr>
        <p:txBody>
          <a:bodyPr wrap="square">
            <a:spAutoFit/>
          </a:bodyPr>
          <a:lstStyle/>
          <a:p>
            <a:pPr algn="just"/>
            <a:r>
              <a:rPr lang="pl-PL" sz="2400" dirty="0">
                <a:latin typeface="Century Gothic" panose="020B0502020202020204" pitchFamily="34" charset="0"/>
              </a:rPr>
              <a:t>5.</a:t>
            </a:r>
            <a:r>
              <a:rPr lang="en-US" sz="2400" dirty="0">
                <a:latin typeface="Century Gothic" panose="020B0502020202020204" pitchFamily="34" charset="0"/>
              </a:rPr>
              <a:t> GraviSpine </a:t>
            </a:r>
            <a:r>
              <a:rPr lang="en-US" sz="2400" b="1" dirty="0">
                <a:latin typeface="Century Gothic" panose="020B0502020202020204" pitchFamily="34" charset="0"/>
              </a:rPr>
              <a:t>aligns the support plane for the</a:t>
            </a:r>
            <a:r>
              <a:rPr lang="pl-PL" sz="2400" b="1" dirty="0">
                <a:latin typeface="Century Gothic" panose="020B0502020202020204" pitchFamily="34" charset="0"/>
              </a:rPr>
              <a:t> </a:t>
            </a:r>
            <a:r>
              <a:rPr lang="pl-PL" sz="2400" b="1" dirty="0" err="1">
                <a:latin typeface="Century Gothic" panose="020B0502020202020204" pitchFamily="34" charset="0"/>
              </a:rPr>
              <a:t>spine</a:t>
            </a:r>
            <a:r>
              <a:rPr lang="en-US" sz="2400" b="1" dirty="0">
                <a:latin typeface="Century Gothic" panose="020B0502020202020204" pitchFamily="34" charset="0"/>
              </a:rPr>
              <a:t> </a:t>
            </a:r>
            <a:r>
              <a:rPr lang="en-US" sz="2400" dirty="0">
                <a:latin typeface="Century Gothic" panose="020B0502020202020204" pitchFamily="34" charset="0"/>
              </a:rPr>
              <a:t>proper development by correcting the oblique pelvis in case of functional abbreviations of the limbs (children with hip dysplasia and postural asymmetry in the neonatal period).</a:t>
            </a:r>
            <a:endParaRPr lang="pl-PL" sz="2400" dirty="0"/>
          </a:p>
        </p:txBody>
      </p:sp>
      <p:sp>
        <p:nvSpPr>
          <p:cNvPr id="11" name="Symbol zastępczy zawartości 2">
            <a:extLst>
              <a:ext uri="{FF2B5EF4-FFF2-40B4-BE49-F238E27FC236}">
                <a16:creationId xmlns:a16="http://schemas.microsoft.com/office/drawing/2014/main" id="{A95B475A-9E92-0DDC-D038-86EBFBC7168F}"/>
              </a:ext>
            </a:extLst>
          </p:cNvPr>
          <p:cNvSpPr>
            <a:spLocks noGrp="1"/>
          </p:cNvSpPr>
          <p:nvPr>
            <p:ph idx="1"/>
          </p:nvPr>
        </p:nvSpPr>
        <p:spPr>
          <a:xfrm>
            <a:off x="331744" y="2078059"/>
            <a:ext cx="11028374" cy="4447028"/>
          </a:xfrm>
        </p:spPr>
        <p:txBody>
          <a:bodyPr>
            <a:normAutofit fontScale="70000" lnSpcReduction="20000"/>
          </a:bodyPr>
          <a:lstStyle/>
          <a:p>
            <a:pPr marL="0" lvl="0" indent="0" algn="just">
              <a:buNone/>
            </a:pPr>
            <a:r>
              <a:rPr lang="en-US" sz="2600" dirty="0">
                <a:latin typeface="Century Gothic" panose="020B0502020202020204" pitchFamily="34" charset="0"/>
              </a:rPr>
              <a:t>The author of below</a:t>
            </a:r>
            <a:r>
              <a:rPr lang="pl-PL" sz="2600" dirty="0">
                <a:latin typeface="Century Gothic" panose="020B0502020202020204" pitchFamily="34" charset="0"/>
              </a:rPr>
              <a:t> </a:t>
            </a:r>
            <a:r>
              <a:rPr lang="en-US" sz="2600" dirty="0">
                <a:latin typeface="Century Gothic" panose="020B0502020202020204" pitchFamily="34" charset="0"/>
              </a:rPr>
              <a:t>article confirms the concept of using GraviSpine in order to summarize the load on the last lumbar vertebra assuming the position of the pelvis with S1, stating that</a:t>
            </a:r>
            <a:r>
              <a:rPr lang="pl-PL" sz="2600" dirty="0">
                <a:latin typeface="Century Gothic" panose="020B0502020202020204" pitchFamily="34" charset="0"/>
              </a:rPr>
              <a:t>:</a:t>
            </a:r>
          </a:p>
          <a:p>
            <a:pPr lvl="0" algn="just"/>
            <a:r>
              <a:rPr lang="en-US" sz="2600" dirty="0">
                <a:latin typeface="Century Gothic" panose="020B0502020202020204" pitchFamily="34" charset="0"/>
              </a:rPr>
              <a:t>Gravity-induced torque is the likely cause of intravertebral rotation in progressive idiopathic scoliosis</a:t>
            </a:r>
            <a:endParaRPr lang="pl-PL" sz="2600" dirty="0">
              <a:latin typeface="Century Gothic" panose="020B0502020202020204" pitchFamily="34" charset="0"/>
            </a:endParaRPr>
          </a:p>
          <a:p>
            <a:pPr lvl="0" algn="just"/>
            <a:r>
              <a:rPr lang="pl-PL" sz="2600" dirty="0">
                <a:latin typeface="Century Gothic" panose="020B0502020202020204" pitchFamily="34" charset="0"/>
              </a:rPr>
              <a:t>S</a:t>
            </a:r>
            <a:r>
              <a:rPr lang="en-US" sz="2600" dirty="0">
                <a:latin typeface="Century Gothic" panose="020B0502020202020204" pitchFamily="34" charset="0"/>
              </a:rPr>
              <a:t>pine in scoliosis is deformed in three dimensions, so in order to generate appropriate torques, the rotation of the vertebrae should occur after the initial lateral flection, which suggests that the lateral curvature precedes the rotation of the vertebrae in progressive id</a:t>
            </a:r>
            <a:r>
              <a:rPr lang="pl-PL" sz="2600" dirty="0">
                <a:latin typeface="Century Gothic" panose="020B0502020202020204" pitchFamily="34" charset="0"/>
              </a:rPr>
              <a:t>i</a:t>
            </a:r>
            <a:r>
              <a:rPr lang="en-US" sz="2600" dirty="0" err="1">
                <a:latin typeface="Century Gothic" panose="020B0502020202020204" pitchFamily="34" charset="0"/>
              </a:rPr>
              <a:t>opathic</a:t>
            </a:r>
            <a:r>
              <a:rPr lang="en-US" sz="2600" dirty="0">
                <a:latin typeface="Century Gothic" panose="020B0502020202020204" pitchFamily="34" charset="0"/>
              </a:rPr>
              <a:t> scoliosis</a:t>
            </a:r>
            <a:endParaRPr lang="pl-PL" sz="2600" dirty="0">
              <a:latin typeface="Century Gothic" panose="020B0502020202020204" pitchFamily="34" charset="0"/>
            </a:endParaRPr>
          </a:p>
          <a:p>
            <a:pPr lvl="0" algn="just"/>
            <a:r>
              <a:rPr lang="pl-PL" sz="2600" dirty="0">
                <a:latin typeface="Century Gothic" panose="020B0502020202020204" pitchFamily="34" charset="0"/>
              </a:rPr>
              <a:t>G</a:t>
            </a:r>
            <a:r>
              <a:rPr lang="en-US" sz="2600" dirty="0" err="1">
                <a:latin typeface="Century Gothic" panose="020B0502020202020204" pitchFamily="34" charset="0"/>
              </a:rPr>
              <a:t>ravispine</a:t>
            </a:r>
            <a:r>
              <a:rPr lang="en-US" sz="2600" dirty="0">
                <a:latin typeface="Century Gothic" panose="020B0502020202020204" pitchFamily="34" charset="0"/>
              </a:rPr>
              <a:t> use this effect by suspending the leg functionally shorter in order to stretch the contracted structures (pelvic ligaments, </a:t>
            </a:r>
            <a:r>
              <a:rPr lang="pl-PL" sz="2600" dirty="0" err="1">
                <a:latin typeface="Century Gothic" panose="020B0502020202020204" pitchFamily="34" charset="0"/>
              </a:rPr>
              <a:t>hamstring</a:t>
            </a:r>
            <a:r>
              <a:rPr lang="en-US" sz="2600" dirty="0">
                <a:latin typeface="Century Gothic" panose="020B0502020202020204" pitchFamily="34" charset="0"/>
              </a:rPr>
              <a:t> muscles) in order to symmetrize the connection of the pelvis with the spine</a:t>
            </a:r>
            <a:endParaRPr lang="pl-PL" sz="2600" dirty="0">
              <a:latin typeface="Century Gothic" panose="020B0502020202020204" pitchFamily="34" charset="0"/>
            </a:endParaRPr>
          </a:p>
          <a:p>
            <a:pPr lvl="0" algn="just"/>
            <a:endParaRPr lang="pl-PL" dirty="0">
              <a:latin typeface="Century Gothic" panose="020B0502020202020204" pitchFamily="34" charset="0"/>
            </a:endParaRPr>
          </a:p>
          <a:p>
            <a:pPr marL="0" indent="0" algn="just">
              <a:buNone/>
            </a:pPr>
            <a:r>
              <a:rPr lang="pl-PL" sz="2400" i="1" dirty="0">
                <a:solidFill>
                  <a:schemeClr val="tx1"/>
                </a:solidFill>
                <a:effectLst/>
              </a:rPr>
              <a:t>Adam CJ, </a:t>
            </a:r>
            <a:r>
              <a:rPr lang="pl-PL" sz="2400" i="1" dirty="0" err="1">
                <a:solidFill>
                  <a:schemeClr val="tx1"/>
                </a:solidFill>
                <a:effectLst/>
              </a:rPr>
              <a:t>Askin</a:t>
            </a:r>
            <a:r>
              <a:rPr lang="pl-PL" sz="2400" i="1" dirty="0">
                <a:solidFill>
                  <a:schemeClr val="tx1"/>
                </a:solidFill>
                <a:effectLst/>
              </a:rPr>
              <a:t> GN, </a:t>
            </a:r>
            <a:r>
              <a:rPr lang="pl-PL" sz="2400" i="1" dirty="0" err="1">
                <a:solidFill>
                  <a:schemeClr val="tx1"/>
                </a:solidFill>
                <a:effectLst/>
              </a:rPr>
              <a:t>Pearcy</a:t>
            </a:r>
            <a:r>
              <a:rPr lang="pl-PL" sz="2400" i="1" dirty="0">
                <a:solidFill>
                  <a:schemeClr val="tx1"/>
                </a:solidFill>
                <a:effectLst/>
              </a:rPr>
              <a:t> MJ </a:t>
            </a:r>
            <a:r>
              <a:rPr lang="en-US" sz="2400" i="1" dirty="0">
                <a:solidFill>
                  <a:schemeClr val="tx1"/>
                </a:solidFill>
                <a:effectLst/>
              </a:rPr>
              <a:t>Gravity-induced torque and intravertebral rotation </a:t>
            </a:r>
            <a:endParaRPr lang="pl-PL" sz="2400" i="1" dirty="0">
              <a:solidFill>
                <a:schemeClr val="tx1"/>
              </a:solidFill>
              <a:effectLst/>
            </a:endParaRPr>
          </a:p>
          <a:p>
            <a:pPr marL="0" indent="0" algn="just">
              <a:buNone/>
            </a:pPr>
            <a:r>
              <a:rPr lang="en-US" sz="2400" i="1" dirty="0">
                <a:solidFill>
                  <a:schemeClr val="tx1"/>
                </a:solidFill>
                <a:effectLst/>
              </a:rPr>
              <a:t>in idiopathic scoliosis</a:t>
            </a:r>
            <a:r>
              <a:rPr lang="pl-PL" sz="2400" i="1" dirty="0">
                <a:solidFill>
                  <a:schemeClr val="tx1"/>
                </a:solidFill>
                <a:effectLst/>
              </a:rPr>
              <a:t>. </a:t>
            </a:r>
            <a:r>
              <a:rPr lang="pl-PL" sz="2400" i="1" dirty="0" err="1">
                <a:solidFill>
                  <a:schemeClr val="tx1"/>
                </a:solidFill>
                <a:effectLst/>
              </a:rPr>
              <a:t>Spine</a:t>
            </a:r>
            <a:r>
              <a:rPr lang="pl-PL" sz="2400" i="1" dirty="0">
                <a:solidFill>
                  <a:schemeClr val="tx1"/>
                </a:solidFill>
                <a:effectLst/>
              </a:rPr>
              <a:t>  2008 Jan 15;33(2):E30-7</a:t>
            </a:r>
            <a:endParaRPr lang="pl-PL" sz="2400" dirty="0"/>
          </a:p>
          <a:p>
            <a:pPr lvl="0" algn="just"/>
            <a:endParaRPr lang="pl-PL" dirty="0">
              <a:latin typeface="Century Gothic" panose="020B0502020202020204" pitchFamily="34" charset="0"/>
            </a:endParaRPr>
          </a:p>
        </p:txBody>
      </p:sp>
      <p:pic>
        <p:nvPicPr>
          <p:cNvPr id="12" name="Obraz 11">
            <a:extLst>
              <a:ext uri="{FF2B5EF4-FFF2-40B4-BE49-F238E27FC236}">
                <a16:creationId xmlns:a16="http://schemas.microsoft.com/office/drawing/2014/main" id="{8395A39D-9FFF-C4AC-4770-E84BA34A96D3}"/>
              </a:ext>
            </a:extLst>
          </p:cNvPr>
          <p:cNvPicPr>
            <a:picLocks noChangeAspect="1"/>
          </p:cNvPicPr>
          <p:nvPr/>
        </p:nvPicPr>
        <p:blipFill>
          <a:blip r:embed="rId2"/>
          <a:stretch>
            <a:fillRect/>
          </a:stretch>
        </p:blipFill>
        <p:spPr>
          <a:xfrm>
            <a:off x="9414969" y="5437357"/>
            <a:ext cx="1263674" cy="1274161"/>
          </a:xfrm>
          <a:prstGeom prst="rect">
            <a:avLst/>
          </a:prstGeom>
        </p:spPr>
      </p:pic>
      <p:pic>
        <p:nvPicPr>
          <p:cNvPr id="13" name="Obraz 12">
            <a:extLst>
              <a:ext uri="{FF2B5EF4-FFF2-40B4-BE49-F238E27FC236}">
                <a16:creationId xmlns:a16="http://schemas.microsoft.com/office/drawing/2014/main" id="{0D4042BF-EC71-6C0A-3B12-BDB9A1F7B654}"/>
              </a:ext>
            </a:extLst>
          </p:cNvPr>
          <p:cNvPicPr>
            <a:picLocks noChangeAspect="1"/>
          </p:cNvPicPr>
          <p:nvPr/>
        </p:nvPicPr>
        <p:blipFill>
          <a:blip r:embed="rId3"/>
          <a:stretch>
            <a:fillRect/>
          </a:stretch>
        </p:blipFill>
        <p:spPr>
          <a:xfrm>
            <a:off x="10890200" y="5480223"/>
            <a:ext cx="970056" cy="1175337"/>
          </a:xfrm>
          <a:prstGeom prst="rect">
            <a:avLst/>
          </a:prstGeom>
        </p:spPr>
      </p:pic>
    </p:spTree>
    <p:extLst>
      <p:ext uri="{BB962C8B-B14F-4D97-AF65-F5344CB8AC3E}">
        <p14:creationId xmlns:p14="http://schemas.microsoft.com/office/powerpoint/2010/main" val="120202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1A85ED-A1EC-4C71-979B-6A5AEBD35125}"/>
              </a:ext>
            </a:extLst>
          </p:cNvPr>
          <p:cNvSpPr>
            <a:spLocks noGrp="1"/>
          </p:cNvSpPr>
          <p:nvPr>
            <p:ph type="title"/>
          </p:nvPr>
        </p:nvSpPr>
        <p:spPr>
          <a:xfrm>
            <a:off x="1154953" y="405496"/>
            <a:ext cx="9791214" cy="1210239"/>
          </a:xfrm>
        </p:spPr>
        <p:txBody>
          <a:bodyPr>
            <a:normAutofit/>
          </a:bodyPr>
          <a:lstStyle/>
          <a:p>
            <a:r>
              <a:rPr lang="en-US" dirty="0"/>
              <a:t>Initial evaluation of the effectiveness of the Spine Reflex Balance-</a:t>
            </a:r>
            <a:r>
              <a:rPr lang="pl-PL" dirty="0"/>
              <a:t>(SRB)</a:t>
            </a:r>
            <a:r>
              <a:rPr lang="en-US" dirty="0"/>
              <a:t> algorithm</a:t>
            </a:r>
            <a:endParaRPr lang="pl-PL" dirty="0"/>
          </a:p>
        </p:txBody>
      </p:sp>
      <p:sp>
        <p:nvSpPr>
          <p:cNvPr id="3" name="Symbol zastępczy zawartości 2">
            <a:extLst>
              <a:ext uri="{FF2B5EF4-FFF2-40B4-BE49-F238E27FC236}">
                <a16:creationId xmlns:a16="http://schemas.microsoft.com/office/drawing/2014/main" id="{A59C17F8-64EF-4890-A9E9-B2F1FC702891}"/>
              </a:ext>
            </a:extLst>
          </p:cNvPr>
          <p:cNvSpPr>
            <a:spLocks noGrp="1"/>
          </p:cNvSpPr>
          <p:nvPr>
            <p:ph idx="1"/>
          </p:nvPr>
        </p:nvSpPr>
        <p:spPr>
          <a:xfrm>
            <a:off x="341411" y="1966160"/>
            <a:ext cx="11368236" cy="3918172"/>
          </a:xfrm>
        </p:spPr>
        <p:txBody>
          <a:bodyPr>
            <a:noAutofit/>
          </a:bodyPr>
          <a:lstStyle/>
          <a:p>
            <a:pPr algn="just"/>
            <a:r>
              <a:rPr lang="en-US" sz="2400" dirty="0">
                <a:latin typeface="+mj-lt"/>
              </a:rPr>
              <a:t>The study material consists of 830 children and adolescents aged 6-17 years, mean age -11.54 (SD ± 3.05) treated at the center in 2011-2017.</a:t>
            </a:r>
          </a:p>
          <a:p>
            <a:pPr algn="just"/>
            <a:r>
              <a:rPr lang="en-US" sz="2400" dirty="0">
                <a:latin typeface="+mj-lt"/>
              </a:rPr>
              <a:t>The children were referred from pediatric and orthopedic clinics and family doctors.</a:t>
            </a:r>
          </a:p>
          <a:p>
            <a:pPr algn="just"/>
            <a:r>
              <a:rPr lang="en-US" sz="2400" dirty="0">
                <a:latin typeface="+mj-lt"/>
              </a:rPr>
              <a:t>Qualification for the treatment of postural defects and scoliosis was carried out according to the developed 4 group diagnostic model ROK, considering the SOSORT recommendations.</a:t>
            </a:r>
          </a:p>
          <a:p>
            <a:pPr algn="just"/>
            <a:r>
              <a:rPr lang="en-US" sz="2400" dirty="0">
                <a:latin typeface="+mj-lt"/>
              </a:rPr>
              <a:t>The mean duration of treatment and follow-up was 29.88 (SD ± 7.05) months.</a:t>
            </a:r>
          </a:p>
          <a:p>
            <a:pPr algn="just"/>
            <a:r>
              <a:rPr lang="en-US" sz="2400" dirty="0">
                <a:latin typeface="+mj-lt"/>
              </a:rPr>
              <a:t>The same diagnostic and therapeutic algorithm was used in all c</a:t>
            </a:r>
            <a:r>
              <a:rPr lang="pl-PL" sz="2400" dirty="0">
                <a:latin typeface="+mj-lt"/>
              </a:rPr>
              <a:t>h</a:t>
            </a:r>
            <a:r>
              <a:rPr lang="en-US" sz="2400" dirty="0" err="1">
                <a:latin typeface="+mj-lt"/>
              </a:rPr>
              <a:t>ildren</a:t>
            </a:r>
            <a:r>
              <a:rPr lang="en-US" sz="2400" dirty="0">
                <a:latin typeface="+mj-lt"/>
              </a:rPr>
              <a:t>.</a:t>
            </a:r>
            <a:endParaRPr lang="pl-PL" sz="2400" dirty="0">
              <a:latin typeface="+mj-lt"/>
            </a:endParaRPr>
          </a:p>
        </p:txBody>
      </p:sp>
    </p:spTree>
    <p:extLst>
      <p:ext uri="{BB962C8B-B14F-4D97-AF65-F5344CB8AC3E}">
        <p14:creationId xmlns:p14="http://schemas.microsoft.com/office/powerpoint/2010/main" val="226488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FEF948-F436-4C76-874B-374A5583DA83}"/>
              </a:ext>
            </a:extLst>
          </p:cNvPr>
          <p:cNvSpPr>
            <a:spLocks noGrp="1"/>
          </p:cNvSpPr>
          <p:nvPr>
            <p:ph type="title"/>
          </p:nvPr>
        </p:nvSpPr>
        <p:spPr>
          <a:xfrm>
            <a:off x="1154953" y="973668"/>
            <a:ext cx="8761413" cy="464515"/>
          </a:xfrm>
        </p:spPr>
        <p:txBody>
          <a:bodyPr>
            <a:normAutofit fontScale="90000"/>
          </a:bodyPr>
          <a:lstStyle/>
          <a:p>
            <a:r>
              <a:rPr lang="pl-PL" sz="2800" dirty="0" err="1"/>
              <a:t>Characteristics</a:t>
            </a:r>
            <a:r>
              <a:rPr lang="pl-PL" sz="2800" dirty="0"/>
              <a:t> of </a:t>
            </a:r>
            <a:r>
              <a:rPr lang="pl-PL" sz="2800" dirty="0" err="1"/>
              <a:t>patients</a:t>
            </a:r>
            <a:endParaRPr lang="pl-PL" sz="2800" dirty="0"/>
          </a:p>
        </p:txBody>
      </p:sp>
      <p:graphicFrame>
        <p:nvGraphicFramePr>
          <p:cNvPr id="4" name="Symbol zastępczy zawartości 3">
            <a:extLst>
              <a:ext uri="{FF2B5EF4-FFF2-40B4-BE49-F238E27FC236}">
                <a16:creationId xmlns:a16="http://schemas.microsoft.com/office/drawing/2014/main" id="{83C94D17-78CF-4496-AF96-20593F79681F}"/>
              </a:ext>
            </a:extLst>
          </p:cNvPr>
          <p:cNvGraphicFramePr>
            <a:graphicFrameLocks noGrp="1"/>
          </p:cNvGraphicFramePr>
          <p:nvPr>
            <p:ph idx="1"/>
          </p:nvPr>
        </p:nvGraphicFramePr>
        <p:xfrm>
          <a:off x="1155701" y="3549650"/>
          <a:ext cx="8761410" cy="1524000"/>
        </p:xfrm>
        <a:graphic>
          <a:graphicData uri="http://schemas.openxmlformats.org/drawingml/2006/table">
            <a:tbl>
              <a:tblPr firstRow="1" firstCol="1" lastRow="1" lastCol="1"/>
              <a:tblGrid>
                <a:gridCol w="1251630">
                  <a:extLst>
                    <a:ext uri="{9D8B030D-6E8A-4147-A177-3AD203B41FA5}">
                      <a16:colId xmlns:a16="http://schemas.microsoft.com/office/drawing/2014/main" val="3019790776"/>
                    </a:ext>
                  </a:extLst>
                </a:gridCol>
                <a:gridCol w="1251630">
                  <a:extLst>
                    <a:ext uri="{9D8B030D-6E8A-4147-A177-3AD203B41FA5}">
                      <a16:colId xmlns:a16="http://schemas.microsoft.com/office/drawing/2014/main" val="398989549"/>
                    </a:ext>
                  </a:extLst>
                </a:gridCol>
                <a:gridCol w="1251630">
                  <a:extLst>
                    <a:ext uri="{9D8B030D-6E8A-4147-A177-3AD203B41FA5}">
                      <a16:colId xmlns:a16="http://schemas.microsoft.com/office/drawing/2014/main" val="598236189"/>
                    </a:ext>
                  </a:extLst>
                </a:gridCol>
                <a:gridCol w="1251630">
                  <a:extLst>
                    <a:ext uri="{9D8B030D-6E8A-4147-A177-3AD203B41FA5}">
                      <a16:colId xmlns:a16="http://schemas.microsoft.com/office/drawing/2014/main" val="1831529920"/>
                    </a:ext>
                  </a:extLst>
                </a:gridCol>
                <a:gridCol w="1251630">
                  <a:extLst>
                    <a:ext uri="{9D8B030D-6E8A-4147-A177-3AD203B41FA5}">
                      <a16:colId xmlns:a16="http://schemas.microsoft.com/office/drawing/2014/main" val="465641478"/>
                    </a:ext>
                  </a:extLst>
                </a:gridCol>
                <a:gridCol w="1251630">
                  <a:extLst>
                    <a:ext uri="{9D8B030D-6E8A-4147-A177-3AD203B41FA5}">
                      <a16:colId xmlns:a16="http://schemas.microsoft.com/office/drawing/2014/main" val="2490022706"/>
                    </a:ext>
                  </a:extLst>
                </a:gridCol>
                <a:gridCol w="1251630">
                  <a:extLst>
                    <a:ext uri="{9D8B030D-6E8A-4147-A177-3AD203B41FA5}">
                      <a16:colId xmlns:a16="http://schemas.microsoft.com/office/drawing/2014/main" val="623884864"/>
                    </a:ext>
                  </a:extLst>
                </a:gridCol>
              </a:tblGrid>
              <a:tr h="0">
                <a:tc>
                  <a:txBody>
                    <a:bodyPr/>
                    <a:lstStyle/>
                    <a:p>
                      <a:pPr algn="ctr">
                        <a:spcBef>
                          <a:spcPts val="180"/>
                        </a:spcBef>
                        <a:spcAft>
                          <a:spcPts val="180"/>
                        </a:spcAft>
                      </a:pPr>
                      <a:r>
                        <a:rPr lang="en-US" sz="1000" b="1">
                          <a:effectLst/>
                          <a:latin typeface="Calibri" panose="020F0502020204030204" pitchFamily="34" charset="0"/>
                          <a:ea typeface="Calibri" panose="020F0502020204030204" pitchFamily="34" charset="0"/>
                          <a:cs typeface="Calibri" panose="020F0502020204030204" pitchFamily="34" charset="0"/>
                        </a:rPr>
                        <a:t>Zmienna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b="1">
                          <a:effectLst/>
                          <a:latin typeface="Calibri" panose="020F0502020204030204" pitchFamily="34" charset="0"/>
                          <a:ea typeface="Calibri" panose="020F0502020204030204" pitchFamily="34" charset="0"/>
                          <a:cs typeface="Calibri" panose="020F0502020204030204" pitchFamily="34" charset="0"/>
                        </a:rPr>
                        <a:t>Parametr</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b="1">
                          <a:effectLst/>
                          <a:latin typeface="Calibri" panose="020F0502020204030204" pitchFamily="34" charset="0"/>
                          <a:ea typeface="Calibri" panose="020F0502020204030204" pitchFamily="34" charset="0"/>
                          <a:cs typeface="Calibri" panose="020F0502020204030204" pitchFamily="34" charset="0"/>
                        </a:rPr>
                        <a:t>Ogółem (N=830)</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b="1">
                          <a:effectLst/>
                          <a:latin typeface="Calibri" panose="020F0502020204030204" pitchFamily="34" charset="0"/>
                          <a:ea typeface="Calibri" panose="020F0502020204030204" pitchFamily="34" charset="0"/>
                          <a:cs typeface="Calibri" panose="020F0502020204030204" pitchFamily="34" charset="0"/>
                        </a:rPr>
                        <a:t>RTG (N=275)</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b="1">
                          <a:effectLst/>
                          <a:latin typeface="Calibri" panose="020F0502020204030204" pitchFamily="34" charset="0"/>
                          <a:ea typeface="Calibri" panose="020F0502020204030204" pitchFamily="34" charset="0"/>
                          <a:cs typeface="Calibri" panose="020F0502020204030204" pitchFamily="34" charset="0"/>
                        </a:rPr>
                        <a:t>Brak RTG (N=555)</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b="1">
                          <a:effectLst/>
                          <a:latin typeface="Calibri" panose="020F0502020204030204" pitchFamily="34" charset="0"/>
                          <a:ea typeface="Calibri" panose="020F0502020204030204" pitchFamily="34" charset="0"/>
                          <a:cs typeface="Calibri" panose="020F0502020204030204" pitchFamily="34" charset="0"/>
                        </a:rPr>
                        <a:t>test</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b="1">
                          <a:effectLst/>
                          <a:latin typeface="Calibri" panose="020F0502020204030204" pitchFamily="34" charset="0"/>
                          <a:ea typeface="Calibri" panose="020F0502020204030204" pitchFamily="34" charset="0"/>
                          <a:cs typeface="Calibri" panose="020F0502020204030204" pitchFamily="34" charset="0"/>
                        </a:rPr>
                        <a:t>p-value</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270570"/>
                  </a:ext>
                </a:extLst>
              </a:tr>
              <a:tr h="0">
                <a:tc rowSpan="4">
                  <a:txBody>
                    <a:bodyPr/>
                    <a:lstStyle/>
                    <a:p>
                      <a:pPr algn="ctr">
                        <a:spcBef>
                          <a:spcPts val="180"/>
                        </a:spcBef>
                        <a:spcAft>
                          <a:spcPts val="18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Wiek [lata]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N</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830</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275</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555</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U Mann-Whitney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Bef>
                          <a:spcPts val="180"/>
                        </a:spcBef>
                        <a:spcAft>
                          <a:spcPts val="180"/>
                        </a:spcAft>
                      </a:pPr>
                      <a:r>
                        <a:rPr lang="en-US" sz="1000" b="1">
                          <a:effectLst/>
                          <a:latin typeface="Calibri" panose="020F0502020204030204" pitchFamily="34" charset="0"/>
                          <a:ea typeface="Calibri" panose="020F0502020204030204" pitchFamily="34" charset="0"/>
                          <a:cs typeface="Calibri" panose="020F0502020204030204" pitchFamily="34" charset="0"/>
                        </a:rPr>
                        <a:t>&lt;0,001</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817373"/>
                  </a:ext>
                </a:extLst>
              </a:tr>
              <a:tr h="0">
                <a:tc vMerge="1">
                  <a:txBody>
                    <a:bodyPr/>
                    <a:lstStyle/>
                    <a:p>
                      <a:endParaRPr lang="pl-PL"/>
                    </a:p>
                  </a:txBody>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Średnia (SD)</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10,65 (3,15)</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11,25 (3,08)</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10,35 (3,14)</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3757383778"/>
                  </a:ext>
                </a:extLst>
              </a:tr>
              <a:tr h="0">
                <a:tc vMerge="1">
                  <a:txBody>
                    <a:bodyPr/>
                    <a:lstStyle/>
                    <a:p>
                      <a:endParaRPr lang="pl-PL"/>
                    </a:p>
                  </a:txBody>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Mediana (IQR)</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10 (8 - 13)</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11 (9 - 14)</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10 (8 - 13)</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67698585"/>
                  </a:ext>
                </a:extLst>
              </a:tr>
              <a:tr h="0">
                <a:tc vMerge="1">
                  <a:txBody>
                    <a:bodyPr/>
                    <a:lstStyle/>
                    <a:p>
                      <a:endParaRPr lang="pl-PL"/>
                    </a:p>
                  </a:txBody>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Zakres</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6 - 17</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6 - 17</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6 - 17</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220146120"/>
                  </a:ext>
                </a:extLst>
              </a:tr>
              <a:tr h="0">
                <a:tc rowSpan="3">
                  <a:txBody>
                    <a:bodyPr/>
                    <a:lstStyle/>
                    <a:p>
                      <a:pPr algn="ctr">
                        <a:spcBef>
                          <a:spcPts val="180"/>
                        </a:spcBef>
                        <a:spcAft>
                          <a:spcPts val="18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Wiek podział [lata]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6-9</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40,7% (N=338)</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30,2% (N=83)</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45,9% (N=255)</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chi-kwadrat</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Bef>
                          <a:spcPts val="180"/>
                        </a:spcBef>
                        <a:spcAft>
                          <a:spcPts val="180"/>
                        </a:spcAft>
                      </a:pPr>
                      <a:r>
                        <a:rPr lang="en-US" sz="1000" b="1">
                          <a:effectLst/>
                          <a:latin typeface="Calibri" panose="020F0502020204030204" pitchFamily="34" charset="0"/>
                          <a:ea typeface="Calibri" panose="020F0502020204030204" pitchFamily="34" charset="0"/>
                          <a:cs typeface="Calibri" panose="020F0502020204030204" pitchFamily="34" charset="0"/>
                        </a:rPr>
                        <a:t>&lt;0,001</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569981"/>
                  </a:ext>
                </a:extLst>
              </a:tr>
              <a:tr h="0">
                <a:tc vMerge="1">
                  <a:txBody>
                    <a:bodyPr/>
                    <a:lstStyle/>
                    <a:p>
                      <a:endParaRPr lang="pl-PL"/>
                    </a:p>
                  </a:txBody>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10-12</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27,1% (N=225)</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30,9% (N=85)</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25,2% (N=140)</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3869515877"/>
                  </a:ext>
                </a:extLst>
              </a:tr>
              <a:tr h="0">
                <a:tc vMerge="1">
                  <a:txBody>
                    <a:bodyPr/>
                    <a:lstStyle/>
                    <a:p>
                      <a:endParaRPr lang="pl-PL"/>
                    </a:p>
                  </a:txBody>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13-17</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32,2% (N=267)</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38,9% (N=107)</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28,8% (N=160)</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573736105"/>
                  </a:ext>
                </a:extLst>
              </a:tr>
              <a:tr h="0">
                <a:tc rowSpan="2">
                  <a:txBody>
                    <a:bodyPr/>
                    <a:lstStyle/>
                    <a:p>
                      <a:pPr algn="ctr">
                        <a:spcBef>
                          <a:spcPts val="180"/>
                        </a:spcBef>
                        <a:spcAft>
                          <a:spcPts val="180"/>
                        </a:spcAft>
                      </a:pPr>
                      <a:r>
                        <a:rPr lang="en-US" sz="1000" b="1">
                          <a:effectLst/>
                          <a:latin typeface="Calibri" panose="020F0502020204030204" pitchFamily="34" charset="0"/>
                          <a:ea typeface="Calibri" panose="020F0502020204030204" pitchFamily="34" charset="0"/>
                          <a:cs typeface="Calibri" panose="020F0502020204030204" pitchFamily="34" charset="0"/>
                        </a:rPr>
                        <a:t>Płeć</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Dziewczyny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65,3% (N=542)</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80,7% (N=222)</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57,7% (N=320)</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chi-kwadrat</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180"/>
                        </a:spcBef>
                        <a:spcAft>
                          <a:spcPts val="180"/>
                        </a:spcAft>
                      </a:pPr>
                      <a:r>
                        <a:rPr lang="en-US" sz="1000" b="1">
                          <a:effectLst/>
                          <a:latin typeface="Calibri" panose="020F0502020204030204" pitchFamily="34" charset="0"/>
                          <a:ea typeface="Calibri" panose="020F0502020204030204" pitchFamily="34" charset="0"/>
                          <a:cs typeface="Calibri" panose="020F0502020204030204" pitchFamily="34" charset="0"/>
                        </a:rPr>
                        <a:t>&lt;0,001</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032057"/>
                  </a:ext>
                </a:extLst>
              </a:tr>
              <a:tr h="0">
                <a:tc vMerge="1">
                  <a:txBody>
                    <a:bodyPr/>
                    <a:lstStyle/>
                    <a:p>
                      <a:endParaRPr lang="pl-PL"/>
                    </a:p>
                  </a:txBody>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Chłopcy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34,7% (N=288)</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a:effectLst/>
                          <a:latin typeface="Calibri" panose="020F0502020204030204" pitchFamily="34" charset="0"/>
                          <a:ea typeface="Calibri" panose="020F0502020204030204" pitchFamily="34" charset="0"/>
                          <a:cs typeface="Calibri" panose="020F0502020204030204" pitchFamily="34" charset="0"/>
                        </a:rPr>
                        <a:t>19,3% (N=53)</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en-US" sz="1000" dirty="0">
                          <a:effectLst/>
                          <a:latin typeface="Calibri" panose="020F0502020204030204" pitchFamily="34" charset="0"/>
                          <a:ea typeface="Calibri" panose="020F0502020204030204" pitchFamily="34" charset="0"/>
                          <a:cs typeface="Calibri" panose="020F0502020204030204" pitchFamily="34" charset="0"/>
                        </a:rPr>
                        <a:t>42,3% (N=235)</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390629528"/>
                  </a:ext>
                </a:extLst>
              </a:tr>
            </a:tbl>
          </a:graphicData>
        </a:graphic>
      </p:graphicFrame>
      <p:graphicFrame>
        <p:nvGraphicFramePr>
          <p:cNvPr id="5" name="Tabela 4">
            <a:extLst>
              <a:ext uri="{FF2B5EF4-FFF2-40B4-BE49-F238E27FC236}">
                <a16:creationId xmlns:a16="http://schemas.microsoft.com/office/drawing/2014/main" id="{46D6BC07-60F1-4336-A05E-7FD0D5B2E474}"/>
              </a:ext>
            </a:extLst>
          </p:cNvPr>
          <p:cNvGraphicFramePr>
            <a:graphicFrameLocks noGrp="1"/>
          </p:cNvGraphicFramePr>
          <p:nvPr>
            <p:extLst>
              <p:ext uri="{D42A27DB-BD31-4B8C-83A1-F6EECF244321}">
                <p14:modId xmlns:p14="http://schemas.microsoft.com/office/powerpoint/2010/main" val="1676826917"/>
              </p:ext>
            </p:extLst>
          </p:nvPr>
        </p:nvGraphicFramePr>
        <p:xfrm>
          <a:off x="476438" y="2067632"/>
          <a:ext cx="11239123" cy="4488036"/>
        </p:xfrm>
        <a:graphic>
          <a:graphicData uri="http://schemas.openxmlformats.org/drawingml/2006/table">
            <a:tbl>
              <a:tblPr firstRow="1" firstCol="1" lastRow="1" lastCol="1">
                <a:tableStyleId>{5C22544A-7EE6-4342-B048-85BDC9FD1C3A}</a:tableStyleId>
              </a:tblPr>
              <a:tblGrid>
                <a:gridCol w="1605589">
                  <a:extLst>
                    <a:ext uri="{9D8B030D-6E8A-4147-A177-3AD203B41FA5}">
                      <a16:colId xmlns:a16="http://schemas.microsoft.com/office/drawing/2014/main" val="659498670"/>
                    </a:ext>
                  </a:extLst>
                </a:gridCol>
                <a:gridCol w="1605589">
                  <a:extLst>
                    <a:ext uri="{9D8B030D-6E8A-4147-A177-3AD203B41FA5}">
                      <a16:colId xmlns:a16="http://schemas.microsoft.com/office/drawing/2014/main" val="448925972"/>
                    </a:ext>
                  </a:extLst>
                </a:gridCol>
                <a:gridCol w="1605589">
                  <a:extLst>
                    <a:ext uri="{9D8B030D-6E8A-4147-A177-3AD203B41FA5}">
                      <a16:colId xmlns:a16="http://schemas.microsoft.com/office/drawing/2014/main" val="3554910621"/>
                    </a:ext>
                  </a:extLst>
                </a:gridCol>
                <a:gridCol w="1605589">
                  <a:extLst>
                    <a:ext uri="{9D8B030D-6E8A-4147-A177-3AD203B41FA5}">
                      <a16:colId xmlns:a16="http://schemas.microsoft.com/office/drawing/2014/main" val="3890660815"/>
                    </a:ext>
                  </a:extLst>
                </a:gridCol>
                <a:gridCol w="1605589">
                  <a:extLst>
                    <a:ext uri="{9D8B030D-6E8A-4147-A177-3AD203B41FA5}">
                      <a16:colId xmlns:a16="http://schemas.microsoft.com/office/drawing/2014/main" val="3664752631"/>
                    </a:ext>
                  </a:extLst>
                </a:gridCol>
                <a:gridCol w="1605589">
                  <a:extLst>
                    <a:ext uri="{9D8B030D-6E8A-4147-A177-3AD203B41FA5}">
                      <a16:colId xmlns:a16="http://schemas.microsoft.com/office/drawing/2014/main" val="3973185993"/>
                    </a:ext>
                  </a:extLst>
                </a:gridCol>
                <a:gridCol w="1605589">
                  <a:extLst>
                    <a:ext uri="{9D8B030D-6E8A-4147-A177-3AD203B41FA5}">
                      <a16:colId xmlns:a16="http://schemas.microsoft.com/office/drawing/2014/main" val="4225715790"/>
                    </a:ext>
                  </a:extLst>
                </a:gridCol>
              </a:tblGrid>
              <a:tr h="502124">
                <a:tc>
                  <a:txBody>
                    <a:bodyPr/>
                    <a:lstStyle/>
                    <a:p>
                      <a:pPr algn="ctr">
                        <a:spcBef>
                          <a:spcPts val="180"/>
                        </a:spcBef>
                        <a:spcAft>
                          <a:spcPts val="18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VARIABLE</a:t>
                      </a:r>
                    </a:p>
                  </a:txBody>
                  <a:tcPr marL="68580" marR="68580" marT="0" marB="0"/>
                </a:tc>
                <a:tc>
                  <a:txBody>
                    <a:bodyPr/>
                    <a:lstStyle/>
                    <a:p>
                      <a:pPr algn="ctr">
                        <a:spcBef>
                          <a:spcPts val="180"/>
                        </a:spcBef>
                        <a:spcAft>
                          <a:spcPts val="180"/>
                        </a:spcAft>
                      </a:pPr>
                      <a:r>
                        <a:rPr lang="en-US" sz="1600" dirty="0" err="1">
                          <a:effectLst/>
                        </a:rPr>
                        <a:t>Paramet</a:t>
                      </a:r>
                      <a:r>
                        <a:rPr lang="pl-PL" sz="1600" dirty="0">
                          <a:effectLst/>
                        </a:rPr>
                        <a:t>e</a:t>
                      </a:r>
                      <a:r>
                        <a:rPr lang="en-US" sz="1600" dirty="0">
                          <a:effectLst/>
                        </a:rPr>
                        <a:t>r</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pl-PL" sz="1600" dirty="0">
                          <a:effectLst/>
                        </a:rPr>
                        <a:t>Total</a:t>
                      </a:r>
                      <a:r>
                        <a:rPr lang="en-US" sz="1600" dirty="0">
                          <a:effectLst/>
                        </a:rPr>
                        <a:t> (N=830)</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RTG (N=275)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pl-PL" sz="1600" dirty="0">
                          <a:effectLst/>
                        </a:rPr>
                        <a:t>NO X-RAY</a:t>
                      </a:r>
                      <a:r>
                        <a:rPr lang="en-US" sz="1600" dirty="0">
                          <a:effectLst/>
                        </a:rPr>
                        <a:t> (N=555)</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pl-PL" sz="1600" dirty="0">
                          <a:effectLst/>
                        </a:rPr>
                        <a:t>TEST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dirty="0">
                          <a:effectLst/>
                        </a:rPr>
                        <a:t>p-value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3609905"/>
                  </a:ext>
                </a:extLst>
              </a:tr>
              <a:tr h="425952">
                <a:tc rowSpan="4">
                  <a:txBody>
                    <a:bodyPr/>
                    <a:lstStyle/>
                    <a:p>
                      <a:pPr algn="ctr">
                        <a:spcBef>
                          <a:spcPts val="180"/>
                        </a:spcBef>
                        <a:spcAft>
                          <a:spcPts val="180"/>
                        </a:spcAft>
                      </a:pPr>
                      <a:r>
                        <a:rPr lang="pl-PL" sz="1600" dirty="0">
                          <a:effectLst/>
                        </a:rPr>
                        <a:t>AGE</a:t>
                      </a:r>
                      <a:r>
                        <a:rPr lang="en-US" sz="1600" dirty="0">
                          <a:effectLst/>
                        </a:rPr>
                        <a:t> </a:t>
                      </a:r>
                      <a:endParaRPr lang="pl-PL" sz="1600" dirty="0">
                        <a:effectLst/>
                      </a:endParaRPr>
                    </a:p>
                    <a:p>
                      <a:pPr algn="ctr">
                        <a:spcBef>
                          <a:spcPts val="180"/>
                        </a:spcBef>
                        <a:spcAft>
                          <a:spcPts val="180"/>
                        </a:spcAft>
                      </a:pPr>
                      <a:r>
                        <a:rPr lang="en-US" sz="1600" dirty="0">
                          <a:effectLst/>
                        </a:rPr>
                        <a:t>[</a:t>
                      </a:r>
                      <a:r>
                        <a:rPr lang="pl-PL" sz="1600" dirty="0" err="1">
                          <a:effectLst/>
                        </a:rPr>
                        <a:t>years</a:t>
                      </a: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N</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830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275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555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gn="ctr">
                        <a:spcBef>
                          <a:spcPts val="180"/>
                        </a:spcBef>
                        <a:spcAft>
                          <a:spcPts val="180"/>
                        </a:spcAft>
                      </a:pPr>
                      <a:endParaRPr lang="pl-PL" sz="1600" dirty="0">
                        <a:effectLst/>
                      </a:endParaRPr>
                    </a:p>
                    <a:p>
                      <a:pPr algn="ctr">
                        <a:spcBef>
                          <a:spcPts val="180"/>
                        </a:spcBef>
                        <a:spcAft>
                          <a:spcPts val="180"/>
                        </a:spcAft>
                      </a:pPr>
                      <a:endParaRPr lang="pl-PL" sz="1600" dirty="0">
                        <a:effectLst/>
                      </a:endParaRPr>
                    </a:p>
                    <a:p>
                      <a:pPr algn="ctr">
                        <a:spcBef>
                          <a:spcPts val="180"/>
                        </a:spcBef>
                        <a:spcAft>
                          <a:spcPts val="180"/>
                        </a:spcAft>
                      </a:pPr>
                      <a:r>
                        <a:rPr lang="en-US" sz="1600" dirty="0">
                          <a:effectLst/>
                        </a:rPr>
                        <a:t>U Mann-Whitney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gn="ctr">
                        <a:spcBef>
                          <a:spcPts val="180"/>
                        </a:spcBef>
                        <a:spcAft>
                          <a:spcPts val="180"/>
                        </a:spcAft>
                      </a:pPr>
                      <a:r>
                        <a:rPr lang="en-US" sz="1600" dirty="0">
                          <a:effectLst/>
                        </a:rPr>
                        <a:t>&lt;0,001</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1133662"/>
                  </a:ext>
                </a:extLst>
              </a:tr>
              <a:tr h="425952">
                <a:tc vMerge="1">
                  <a:txBody>
                    <a:bodyPr/>
                    <a:lstStyle/>
                    <a:p>
                      <a:endParaRPr lang="pl-PL"/>
                    </a:p>
                  </a:txBody>
                  <a:tcPr/>
                </a:tc>
                <a:tc>
                  <a:txBody>
                    <a:bodyPr/>
                    <a:lstStyle/>
                    <a:p>
                      <a:pPr algn="ctr">
                        <a:spcBef>
                          <a:spcPts val="180"/>
                        </a:spcBef>
                        <a:spcAft>
                          <a:spcPts val="180"/>
                        </a:spcAft>
                      </a:pPr>
                      <a:r>
                        <a:rPr lang="pl-PL" sz="1600" dirty="0" err="1">
                          <a:effectLst/>
                        </a:rPr>
                        <a:t>Avarage</a:t>
                      </a:r>
                      <a:r>
                        <a:rPr lang="en-US" sz="1600" dirty="0">
                          <a:effectLst/>
                        </a:rPr>
                        <a:t> (SD)</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10,65 (3,15)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dirty="0">
                          <a:effectLst/>
                          <a:highlight>
                            <a:srgbClr val="FFFF00"/>
                          </a:highlight>
                        </a:rPr>
                        <a:t>11,25 (3,08)</a:t>
                      </a:r>
                      <a:endParaRPr lang="pl-P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dirty="0">
                          <a:effectLst/>
                          <a:highlight>
                            <a:srgbClr val="FFFF00"/>
                          </a:highlight>
                        </a:rPr>
                        <a:t>10,35 (3,14)</a:t>
                      </a:r>
                      <a:endParaRPr lang="pl-P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3428102848"/>
                  </a:ext>
                </a:extLst>
              </a:tr>
              <a:tr h="502124">
                <a:tc vMerge="1">
                  <a:txBody>
                    <a:bodyPr/>
                    <a:lstStyle/>
                    <a:p>
                      <a:endParaRPr lang="pl-PL"/>
                    </a:p>
                  </a:txBody>
                  <a:tcPr/>
                </a:tc>
                <a:tc>
                  <a:txBody>
                    <a:bodyPr/>
                    <a:lstStyle/>
                    <a:p>
                      <a:pPr algn="ctr">
                        <a:spcBef>
                          <a:spcPts val="180"/>
                        </a:spcBef>
                        <a:spcAft>
                          <a:spcPts val="180"/>
                        </a:spcAft>
                      </a:pPr>
                      <a:r>
                        <a:rPr lang="en-US" sz="1600" dirty="0">
                          <a:effectLst/>
                        </a:rPr>
                        <a:t>Median (IQR)</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10 (8 - 13)</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11 (9 - 14)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10 (8 - 13)</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948679926"/>
                  </a:ext>
                </a:extLst>
              </a:tr>
              <a:tr h="425952">
                <a:tc vMerge="1">
                  <a:txBody>
                    <a:bodyPr/>
                    <a:lstStyle/>
                    <a:p>
                      <a:endParaRPr lang="pl-PL"/>
                    </a:p>
                  </a:txBody>
                  <a:tcPr/>
                </a:tc>
                <a:tc>
                  <a:txBody>
                    <a:bodyPr/>
                    <a:lstStyle/>
                    <a:p>
                      <a:pPr algn="ctr">
                        <a:spcBef>
                          <a:spcPts val="180"/>
                        </a:spcBef>
                        <a:spcAft>
                          <a:spcPts val="180"/>
                        </a:spcAft>
                      </a:pPr>
                      <a:r>
                        <a:rPr lang="pl-PL" sz="1600" dirty="0" err="1">
                          <a:effectLst/>
                          <a:latin typeface="Calibri" panose="020F0502020204030204" pitchFamily="34" charset="0"/>
                          <a:ea typeface="Calibri" panose="020F0502020204030204" pitchFamily="34" charset="0"/>
                          <a:cs typeface="Times New Roman" panose="02020603050405020304" pitchFamily="18" charset="0"/>
                        </a:rPr>
                        <a:t>Range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6 - 17</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6 - 17</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6 - 17</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3005544816"/>
                  </a:ext>
                </a:extLst>
              </a:tr>
              <a:tr h="425952">
                <a:tc rowSpan="3">
                  <a:txBody>
                    <a:bodyPr/>
                    <a:lstStyle/>
                    <a:p>
                      <a:pPr algn="ctr">
                        <a:spcBef>
                          <a:spcPts val="180"/>
                        </a:spcBef>
                        <a:spcAft>
                          <a:spcPts val="180"/>
                        </a:spcAft>
                      </a:pPr>
                      <a:r>
                        <a:rPr lang="pl-PL" sz="1600" dirty="0">
                          <a:effectLst/>
                        </a:rPr>
                        <a:t>AGE</a:t>
                      </a:r>
                    </a:p>
                    <a:p>
                      <a:pPr algn="ctr">
                        <a:spcBef>
                          <a:spcPts val="180"/>
                        </a:spcBef>
                        <a:spcAft>
                          <a:spcPts val="180"/>
                        </a:spcAft>
                      </a:pPr>
                      <a:r>
                        <a:rPr lang="pl-PL" sz="1600" dirty="0">
                          <a:effectLst/>
                        </a:rPr>
                        <a:t> </a:t>
                      </a:r>
                      <a:r>
                        <a:rPr lang="en-US" sz="1600" dirty="0">
                          <a:effectLst/>
                        </a:rPr>
                        <a:t>[</a:t>
                      </a:r>
                      <a:r>
                        <a:rPr lang="pl-PL" sz="1600" dirty="0" err="1">
                          <a:effectLst/>
                        </a:rPr>
                        <a:t>years</a:t>
                      </a:r>
                      <a:r>
                        <a:rPr lang="pl-PL" sz="1600" dirty="0">
                          <a:effectLst/>
                        </a:rPr>
                        <a:t> </a:t>
                      </a:r>
                      <a:r>
                        <a:rPr lang="pl-PL" sz="1600" dirty="0" err="1">
                          <a:effectLst/>
                        </a:rPr>
                        <a:t>range</a:t>
                      </a: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6-9</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40,7% (N=338)</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dirty="0">
                          <a:effectLst/>
                        </a:rPr>
                        <a:t>30,2% (N=83)</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45,9% (N=255)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spcBef>
                          <a:spcPts val="180"/>
                        </a:spcBef>
                        <a:spcAft>
                          <a:spcPts val="180"/>
                        </a:spcAft>
                      </a:pPr>
                      <a:endParaRPr lang="pl-PL" sz="1600" dirty="0">
                        <a:effectLst/>
                      </a:endParaRPr>
                    </a:p>
                    <a:p>
                      <a:pPr algn="ctr">
                        <a:spcBef>
                          <a:spcPts val="180"/>
                        </a:spcBef>
                        <a:spcAft>
                          <a:spcPts val="180"/>
                        </a:spcAft>
                      </a:pPr>
                      <a:r>
                        <a:rPr lang="en-US" sz="1600" dirty="0">
                          <a:effectLst/>
                        </a:rPr>
                        <a:t>chi-</a:t>
                      </a:r>
                      <a:r>
                        <a:rPr lang="pl-PL" sz="1600" dirty="0" err="1">
                          <a:effectLst/>
                        </a:rPr>
                        <a:t>square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spcBef>
                          <a:spcPts val="180"/>
                        </a:spcBef>
                        <a:spcAft>
                          <a:spcPts val="180"/>
                        </a:spcAft>
                      </a:pPr>
                      <a:r>
                        <a:rPr lang="en-US" sz="1600">
                          <a:effectLst/>
                        </a:rPr>
                        <a:t>&lt;0,001</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6492073"/>
                  </a:ext>
                </a:extLst>
              </a:tr>
              <a:tr h="425952">
                <a:tc vMerge="1">
                  <a:txBody>
                    <a:bodyPr/>
                    <a:lstStyle/>
                    <a:p>
                      <a:endParaRPr lang="pl-PL"/>
                    </a:p>
                  </a:txBody>
                  <a:tcPr/>
                </a:tc>
                <a:tc>
                  <a:txBody>
                    <a:bodyPr/>
                    <a:lstStyle/>
                    <a:p>
                      <a:pPr algn="ctr">
                        <a:spcBef>
                          <a:spcPts val="180"/>
                        </a:spcBef>
                        <a:spcAft>
                          <a:spcPts val="180"/>
                        </a:spcAft>
                      </a:pPr>
                      <a:r>
                        <a:rPr lang="en-US" sz="1600">
                          <a:effectLst/>
                        </a:rPr>
                        <a:t>10-12</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27,1% (N=225)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30,9% (N=85)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25,2% (N=140)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666860355"/>
                  </a:ext>
                </a:extLst>
              </a:tr>
              <a:tr h="425952">
                <a:tc vMerge="1">
                  <a:txBody>
                    <a:bodyPr/>
                    <a:lstStyle/>
                    <a:p>
                      <a:endParaRPr lang="pl-PL"/>
                    </a:p>
                  </a:txBody>
                  <a:tcPr/>
                </a:tc>
                <a:tc>
                  <a:txBody>
                    <a:bodyPr/>
                    <a:lstStyle/>
                    <a:p>
                      <a:pPr algn="ctr">
                        <a:spcBef>
                          <a:spcPts val="180"/>
                        </a:spcBef>
                        <a:spcAft>
                          <a:spcPts val="180"/>
                        </a:spcAft>
                      </a:pPr>
                      <a:r>
                        <a:rPr lang="en-US" sz="1600">
                          <a:effectLst/>
                        </a:rPr>
                        <a:t>13-17</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32,2% (N=267)</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dirty="0">
                          <a:effectLst/>
                          <a:highlight>
                            <a:srgbClr val="FFFF00"/>
                          </a:highlight>
                        </a:rPr>
                        <a:t>38,9% (N=107)</a:t>
                      </a:r>
                      <a:endParaRPr lang="pl-P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28,8% (N=160)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983417381"/>
                  </a:ext>
                </a:extLst>
              </a:tr>
              <a:tr h="425952">
                <a:tc rowSpan="2">
                  <a:txBody>
                    <a:bodyPr/>
                    <a:lstStyle/>
                    <a:p>
                      <a:pPr algn="ctr">
                        <a:spcBef>
                          <a:spcPts val="180"/>
                        </a:spcBef>
                        <a:spcAft>
                          <a:spcPts val="180"/>
                        </a:spcAft>
                      </a:pPr>
                      <a:endParaRPr lang="pl-PL" sz="1600" dirty="0">
                        <a:effectLst/>
                        <a:latin typeface="+mn-lt"/>
                        <a:ea typeface="Calibri" panose="020F0502020204030204" pitchFamily="34" charset="0"/>
                        <a:cs typeface="Times New Roman" panose="02020603050405020304" pitchFamily="18" charset="0"/>
                      </a:endParaRPr>
                    </a:p>
                    <a:p>
                      <a:pPr algn="ctr">
                        <a:spcBef>
                          <a:spcPts val="180"/>
                        </a:spcBef>
                        <a:spcAft>
                          <a:spcPts val="180"/>
                        </a:spcAft>
                      </a:pPr>
                      <a:r>
                        <a:rPr lang="pl-PL" sz="1600" dirty="0">
                          <a:effectLst/>
                          <a:latin typeface="+mn-lt"/>
                          <a:ea typeface="Calibri" panose="020F0502020204030204" pitchFamily="34" charset="0"/>
                          <a:cs typeface="Times New Roman" panose="02020603050405020304" pitchFamily="18" charset="0"/>
                        </a:rPr>
                        <a:t>SEX</a:t>
                      </a:r>
                    </a:p>
                  </a:txBody>
                  <a:tcPr marL="68580" marR="68580" marT="0" marB="0"/>
                </a:tc>
                <a:tc>
                  <a:txBody>
                    <a:bodyPr/>
                    <a:lstStyle/>
                    <a:p>
                      <a:pPr algn="ctr">
                        <a:spcBef>
                          <a:spcPts val="180"/>
                        </a:spcBef>
                        <a:spcAft>
                          <a:spcPts val="18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GIRLS</a:t>
                      </a:r>
                    </a:p>
                  </a:txBody>
                  <a:tcPr marL="68580" marR="68580" marT="0" marB="0"/>
                </a:tc>
                <a:tc>
                  <a:txBody>
                    <a:bodyPr/>
                    <a:lstStyle/>
                    <a:p>
                      <a:pPr algn="ctr">
                        <a:spcBef>
                          <a:spcPts val="180"/>
                        </a:spcBef>
                        <a:spcAft>
                          <a:spcPts val="180"/>
                        </a:spcAft>
                      </a:pPr>
                      <a:r>
                        <a:rPr lang="en-US" sz="1600">
                          <a:effectLst/>
                        </a:rPr>
                        <a:t>65,3% (N=542)</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dirty="0">
                          <a:effectLst/>
                          <a:highlight>
                            <a:srgbClr val="FFFF00"/>
                          </a:highlight>
                        </a:rPr>
                        <a:t>80,7% (N=222)</a:t>
                      </a:r>
                      <a:endParaRPr lang="pl-P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57,7% (N=320)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spcBef>
                          <a:spcPts val="180"/>
                        </a:spcBef>
                        <a:spcAft>
                          <a:spcPts val="180"/>
                        </a:spcAft>
                      </a:pPr>
                      <a:r>
                        <a:rPr lang="en-US" sz="1600" dirty="0">
                          <a:effectLst/>
                        </a:rPr>
                        <a:t>chi-</a:t>
                      </a:r>
                      <a:r>
                        <a:rPr lang="pl-PL" sz="1600" dirty="0" err="1">
                          <a:effectLst/>
                        </a:rPr>
                        <a:t>square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spcBef>
                          <a:spcPts val="180"/>
                        </a:spcBef>
                        <a:spcAft>
                          <a:spcPts val="180"/>
                        </a:spcAft>
                      </a:pPr>
                      <a:r>
                        <a:rPr lang="en-US" sz="1600">
                          <a:effectLst/>
                        </a:rPr>
                        <a:t>&lt;0,001</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9779327"/>
                  </a:ext>
                </a:extLst>
              </a:tr>
              <a:tr h="502124">
                <a:tc vMerge="1">
                  <a:txBody>
                    <a:bodyPr/>
                    <a:lstStyle/>
                    <a:p>
                      <a:endParaRPr lang="pl-PL"/>
                    </a:p>
                  </a:txBody>
                  <a:tcPr/>
                </a:tc>
                <a:tc>
                  <a:txBody>
                    <a:bodyPr/>
                    <a:lstStyle/>
                    <a:p>
                      <a:pPr algn="ctr">
                        <a:spcBef>
                          <a:spcPts val="180"/>
                        </a:spcBef>
                        <a:spcAft>
                          <a:spcPts val="18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BOYS</a:t>
                      </a:r>
                    </a:p>
                  </a:txBody>
                  <a:tcPr marL="68580" marR="68580" marT="0" marB="0"/>
                </a:tc>
                <a:tc>
                  <a:txBody>
                    <a:bodyPr/>
                    <a:lstStyle/>
                    <a:p>
                      <a:pPr algn="ctr">
                        <a:spcBef>
                          <a:spcPts val="180"/>
                        </a:spcBef>
                        <a:spcAft>
                          <a:spcPts val="180"/>
                        </a:spcAft>
                      </a:pPr>
                      <a:r>
                        <a:rPr lang="en-US" sz="1600">
                          <a:effectLst/>
                        </a:rPr>
                        <a:t>34,7% (N=288)</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a:effectLst/>
                        </a:rPr>
                        <a:t>19,3% (N=53)</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180"/>
                        </a:spcBef>
                        <a:spcAft>
                          <a:spcPts val="180"/>
                        </a:spcAft>
                      </a:pPr>
                      <a:r>
                        <a:rPr lang="en-US" sz="1600" dirty="0">
                          <a:effectLst/>
                        </a:rPr>
                        <a:t>42,3% (N=235)</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311387593"/>
                  </a:ext>
                </a:extLst>
              </a:tr>
            </a:tbl>
          </a:graphicData>
        </a:graphic>
      </p:graphicFrame>
    </p:spTree>
    <p:extLst>
      <p:ext uri="{BB962C8B-B14F-4D97-AF65-F5344CB8AC3E}">
        <p14:creationId xmlns:p14="http://schemas.microsoft.com/office/powerpoint/2010/main" val="113643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492015-0E33-4503-83D6-066721521F5C}"/>
              </a:ext>
            </a:extLst>
          </p:cNvPr>
          <p:cNvSpPr>
            <a:spLocks noGrp="1"/>
          </p:cNvSpPr>
          <p:nvPr>
            <p:ph type="title"/>
          </p:nvPr>
        </p:nvSpPr>
        <p:spPr/>
        <p:txBody>
          <a:bodyPr/>
          <a:lstStyle/>
          <a:p>
            <a:pPr algn="ctr"/>
            <a:r>
              <a:rPr lang="pl-PL" sz="2800" dirty="0"/>
              <a:t>ATR </a:t>
            </a:r>
            <a:r>
              <a:rPr lang="pl-PL" sz="2800" dirty="0" err="1"/>
              <a:t>angle</a:t>
            </a:r>
            <a:r>
              <a:rPr lang="pl-PL" sz="2800" dirty="0"/>
              <a:t> </a:t>
            </a:r>
            <a:r>
              <a:rPr lang="pl-PL" sz="2800" dirty="0" err="1"/>
              <a:t>change</a:t>
            </a:r>
            <a:r>
              <a:rPr lang="pl-PL" sz="2800" dirty="0"/>
              <a:t> </a:t>
            </a:r>
            <a:r>
              <a:rPr lang="pl-PL" sz="2800" dirty="0" err="1"/>
              <a:t>before</a:t>
            </a:r>
            <a:r>
              <a:rPr lang="pl-PL" sz="2800" dirty="0"/>
              <a:t> and </a:t>
            </a:r>
            <a:r>
              <a:rPr lang="pl-PL" sz="2800" dirty="0" err="1"/>
              <a:t>after</a:t>
            </a:r>
            <a:r>
              <a:rPr lang="pl-PL" sz="2800" dirty="0"/>
              <a:t> the </a:t>
            </a:r>
            <a:r>
              <a:rPr lang="pl-PL" sz="2800" dirty="0" err="1"/>
              <a:t>therapy</a:t>
            </a:r>
            <a:r>
              <a:rPr lang="pl-PL" sz="2800" dirty="0"/>
              <a:t> </a:t>
            </a:r>
            <a:br>
              <a:rPr lang="pl-PL" sz="2800" dirty="0"/>
            </a:br>
            <a:r>
              <a:rPr lang="pl-PL" sz="2800" dirty="0"/>
              <a:t>(</a:t>
            </a:r>
            <a:r>
              <a:rPr lang="pl-PL" sz="2800" dirty="0" err="1"/>
              <a:t>difference</a:t>
            </a:r>
            <a:r>
              <a:rPr lang="pl-PL" sz="2800" dirty="0"/>
              <a:t> </a:t>
            </a:r>
            <a:r>
              <a:rPr lang="pl-PL" sz="2800" dirty="0" err="1"/>
              <a:t>criterion</a:t>
            </a:r>
            <a:r>
              <a:rPr lang="pl-PL" sz="2800" dirty="0"/>
              <a:t> </a:t>
            </a:r>
            <a:r>
              <a:rPr lang="en-US" sz="2800" dirty="0">
                <a:effectLst/>
                <a:ea typeface="Calibri" panose="020F0502020204030204" pitchFamily="34" charset="0"/>
              </a:rPr>
              <a:t>≥</a:t>
            </a:r>
            <a:r>
              <a:rPr lang="pl-PL" sz="2800" dirty="0">
                <a:effectLst/>
                <a:ea typeface="Calibri" panose="020F0502020204030204" pitchFamily="34" charset="0"/>
              </a:rPr>
              <a:t> </a:t>
            </a:r>
            <a:r>
              <a:rPr lang="pl-PL" sz="2800" dirty="0"/>
              <a:t>2 </a:t>
            </a:r>
            <a:r>
              <a:rPr lang="en-US" sz="2800" dirty="0">
                <a:effectLst/>
                <a:ea typeface="Calibri" panose="020F0502020204030204" pitchFamily="34" charset="0"/>
              </a:rPr>
              <a:t>°</a:t>
            </a:r>
            <a:r>
              <a:rPr lang="pl-PL" sz="2800" dirty="0">
                <a:effectLst/>
                <a:ea typeface="Calibri" panose="020F0502020204030204" pitchFamily="34" charset="0"/>
              </a:rPr>
              <a:t> )</a:t>
            </a:r>
            <a:endParaRPr lang="pl-PL" sz="2800" dirty="0"/>
          </a:p>
        </p:txBody>
      </p:sp>
      <p:graphicFrame>
        <p:nvGraphicFramePr>
          <p:cNvPr id="4" name="Symbol zastępczy zawartości 3">
            <a:extLst>
              <a:ext uri="{FF2B5EF4-FFF2-40B4-BE49-F238E27FC236}">
                <a16:creationId xmlns:a16="http://schemas.microsoft.com/office/drawing/2014/main" id="{75184B5B-8BE3-444D-B5F3-E5E353A03812}"/>
              </a:ext>
            </a:extLst>
          </p:cNvPr>
          <p:cNvGraphicFramePr>
            <a:graphicFrameLocks noGrp="1"/>
          </p:cNvGraphicFramePr>
          <p:nvPr>
            <p:ph idx="1"/>
            <p:extLst>
              <p:ext uri="{D42A27DB-BD31-4B8C-83A1-F6EECF244321}">
                <p14:modId xmlns:p14="http://schemas.microsoft.com/office/powerpoint/2010/main" val="1514047491"/>
              </p:ext>
            </p:extLst>
          </p:nvPr>
        </p:nvGraphicFramePr>
        <p:xfrm>
          <a:off x="452481" y="1993848"/>
          <a:ext cx="11287037" cy="4296698"/>
        </p:xfrm>
        <a:graphic>
          <a:graphicData uri="http://schemas.openxmlformats.org/drawingml/2006/table">
            <a:tbl>
              <a:tblPr firstRow="1" firstCol="1" lastRow="1" lastCol="1">
                <a:tableStyleId>{5C22544A-7EE6-4342-B048-85BDC9FD1C3A}</a:tableStyleId>
              </a:tblPr>
              <a:tblGrid>
                <a:gridCol w="1658112">
                  <a:extLst>
                    <a:ext uri="{9D8B030D-6E8A-4147-A177-3AD203B41FA5}">
                      <a16:colId xmlns:a16="http://schemas.microsoft.com/office/drawing/2014/main" val="967305741"/>
                    </a:ext>
                  </a:extLst>
                </a:gridCol>
                <a:gridCol w="2121408">
                  <a:extLst>
                    <a:ext uri="{9D8B030D-6E8A-4147-A177-3AD203B41FA5}">
                      <a16:colId xmlns:a16="http://schemas.microsoft.com/office/drawing/2014/main" val="4196487177"/>
                    </a:ext>
                  </a:extLst>
                </a:gridCol>
                <a:gridCol w="1926336">
                  <a:extLst>
                    <a:ext uri="{9D8B030D-6E8A-4147-A177-3AD203B41FA5}">
                      <a16:colId xmlns:a16="http://schemas.microsoft.com/office/drawing/2014/main" val="3397982137"/>
                    </a:ext>
                  </a:extLst>
                </a:gridCol>
                <a:gridCol w="1950720">
                  <a:extLst>
                    <a:ext uri="{9D8B030D-6E8A-4147-A177-3AD203B41FA5}">
                      <a16:colId xmlns:a16="http://schemas.microsoft.com/office/drawing/2014/main" val="3514549179"/>
                    </a:ext>
                  </a:extLst>
                </a:gridCol>
                <a:gridCol w="1743456">
                  <a:extLst>
                    <a:ext uri="{9D8B030D-6E8A-4147-A177-3AD203B41FA5}">
                      <a16:colId xmlns:a16="http://schemas.microsoft.com/office/drawing/2014/main" val="1449607825"/>
                    </a:ext>
                  </a:extLst>
                </a:gridCol>
                <a:gridCol w="1887005">
                  <a:extLst>
                    <a:ext uri="{9D8B030D-6E8A-4147-A177-3AD203B41FA5}">
                      <a16:colId xmlns:a16="http://schemas.microsoft.com/office/drawing/2014/main" val="4118739704"/>
                    </a:ext>
                  </a:extLst>
                </a:gridCol>
              </a:tblGrid>
              <a:tr h="1323910">
                <a:tc>
                  <a:txBody>
                    <a:bodyPr/>
                    <a:lstStyle/>
                    <a:p>
                      <a:pPr algn="ctr">
                        <a:lnSpc>
                          <a:spcPct val="115000"/>
                        </a:lnSpc>
                      </a:pPr>
                      <a:r>
                        <a:rPr lang="pl-PL" sz="1600" dirty="0">
                          <a:effectLst/>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pl-PL" sz="1600" dirty="0" err="1">
                          <a:effectLst/>
                        </a:rPr>
                        <a:t>Parameter</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pl-PL" sz="1600" dirty="0">
                          <a:effectLst/>
                        </a:rPr>
                        <a:t>Th-L</a:t>
                      </a:r>
                    </a:p>
                    <a:p>
                      <a:pPr algn="ctr">
                        <a:lnSpc>
                          <a:spcPct val="115000"/>
                        </a:lnSpc>
                      </a:pPr>
                      <a:r>
                        <a:rPr lang="pl-PL" sz="1600" dirty="0" err="1">
                          <a:effectLst/>
                          <a:latin typeface="Calibri" panose="020F0502020204030204" pitchFamily="34" charset="0"/>
                          <a:ea typeface="Calibri" panose="020F0502020204030204" pitchFamily="34" charset="0"/>
                          <a:cs typeface="Times New Roman" panose="02020603050405020304" pitchFamily="18" charset="0"/>
                        </a:rPr>
                        <a:t>Spine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600" dirty="0">
                          <a:effectLst/>
                        </a:rPr>
                        <a:t>L</a:t>
                      </a:r>
                      <a:endParaRPr lang="pl-PL" sz="1600" dirty="0">
                        <a:effectLst/>
                      </a:endParaRPr>
                    </a:p>
                    <a:p>
                      <a:pPr algn="ctr">
                        <a:lnSpc>
                          <a:spcPct val="115000"/>
                        </a:lnSpc>
                      </a:pPr>
                      <a:r>
                        <a:rPr lang="pl-PL" sz="1600" dirty="0" err="1">
                          <a:effectLst/>
                          <a:latin typeface="Calibri" panose="020F0502020204030204" pitchFamily="34" charset="0"/>
                          <a:ea typeface="Calibri" panose="020F0502020204030204" pitchFamily="34" charset="0"/>
                          <a:cs typeface="Times New Roman" panose="02020603050405020304" pitchFamily="18" charset="0"/>
                        </a:rPr>
                        <a:t>Spine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600" dirty="0">
                          <a:effectLst/>
                        </a:rPr>
                        <a:t>Th</a:t>
                      </a:r>
                      <a:endParaRPr lang="pl-PL" sz="1600" dirty="0">
                        <a:effectLst/>
                      </a:endParaRPr>
                    </a:p>
                    <a:p>
                      <a:pPr algn="ctr">
                        <a:lnSpc>
                          <a:spcPct val="115000"/>
                        </a:lnSpc>
                      </a:pPr>
                      <a:r>
                        <a:rPr lang="pl-PL" sz="1600" dirty="0" err="1">
                          <a:effectLst/>
                          <a:latin typeface="Calibri" panose="020F0502020204030204" pitchFamily="34" charset="0"/>
                          <a:ea typeface="Calibri" panose="020F0502020204030204" pitchFamily="34" charset="0"/>
                          <a:cs typeface="Times New Roman" panose="02020603050405020304" pitchFamily="18" charset="0"/>
                        </a:rPr>
                        <a:t>Spine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pl-PL" sz="1600" dirty="0">
                          <a:effectLst/>
                        </a:rPr>
                        <a:t>C-Th</a:t>
                      </a:r>
                    </a:p>
                    <a:p>
                      <a:pPr algn="ctr">
                        <a:lnSpc>
                          <a:spcPct val="115000"/>
                        </a:lnSpc>
                      </a:pPr>
                      <a:r>
                        <a:rPr lang="pl-PL" sz="1600" dirty="0" err="1">
                          <a:effectLst/>
                          <a:latin typeface="Calibri" panose="020F0502020204030204" pitchFamily="34" charset="0"/>
                          <a:ea typeface="Calibri" panose="020F0502020204030204" pitchFamily="34" charset="0"/>
                          <a:cs typeface="Times New Roman" panose="02020603050405020304" pitchFamily="18" charset="0"/>
                        </a:rPr>
                        <a:t>Spine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0119961"/>
                  </a:ext>
                </a:extLst>
              </a:tr>
              <a:tr h="424684">
                <a:tc rowSpan="4">
                  <a:txBody>
                    <a:bodyPr/>
                    <a:lstStyle/>
                    <a:p>
                      <a:pPr algn="ctr">
                        <a:lnSpc>
                          <a:spcPct val="115000"/>
                        </a:lnSpc>
                      </a:pPr>
                      <a:r>
                        <a:rPr lang="en-US" sz="1400" dirty="0">
                          <a:effectLst/>
                          <a:latin typeface="+mn-lt"/>
                        </a:rPr>
                        <a:t>ATR</a:t>
                      </a:r>
                      <a:r>
                        <a:rPr lang="pl-PL" sz="1400" dirty="0">
                          <a:effectLst/>
                          <a:latin typeface="+mn-lt"/>
                        </a:rPr>
                        <a:t> </a:t>
                      </a:r>
                      <a:r>
                        <a:rPr lang="pl-PL" sz="1400" dirty="0">
                          <a:effectLst/>
                          <a:latin typeface="+mn-lt"/>
                          <a:ea typeface="Calibri" panose="020F0502020204030204" pitchFamily="34" charset="0"/>
                          <a:cs typeface="Times New Roman" panose="02020603050405020304" pitchFamily="18" charset="0"/>
                        </a:rPr>
                        <a:t>CHANGE</a:t>
                      </a: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400" dirty="0">
                          <a:effectLst/>
                          <a:latin typeface="+mn-lt"/>
                        </a:rPr>
                        <a:t> [°]</a:t>
                      </a:r>
                      <a:endParaRPr lang="pl-PL" sz="1400" dirty="0">
                        <a:effectLst/>
                        <a:latin typeface="+mn-lt"/>
                      </a:endParaRPr>
                    </a:p>
                    <a:p>
                      <a:pPr algn="ctr">
                        <a:lnSpc>
                          <a:spcPct val="115000"/>
                        </a:lnSpc>
                      </a:pPr>
                      <a:endParaRPr lang="pl-PL"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600" dirty="0">
                          <a:effectLst/>
                        </a:rPr>
                        <a:t>N</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402</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a:effectLst/>
                        </a:rPr>
                        <a:t>274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354</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b="0" dirty="0">
                          <a:solidFill>
                            <a:schemeClr val="tx1"/>
                          </a:solidFill>
                          <a:effectLst/>
                        </a:rPr>
                        <a:t>10</a:t>
                      </a:r>
                      <a:endParaRPr lang="pl-PL"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704821462"/>
                  </a:ext>
                </a:extLst>
              </a:tr>
              <a:tr h="424684">
                <a:tc vMerge="1">
                  <a:txBody>
                    <a:bodyPr/>
                    <a:lstStyle/>
                    <a:p>
                      <a:endParaRPr lang="pl-PL"/>
                    </a:p>
                  </a:txBody>
                  <a:tcPr/>
                </a:tc>
                <a:tc>
                  <a:txBody>
                    <a:bodyPr/>
                    <a:lstStyle/>
                    <a:p>
                      <a:pPr algn="ctr">
                        <a:lnSpc>
                          <a:spcPct val="115000"/>
                        </a:lnSpc>
                      </a:pPr>
                      <a:r>
                        <a:rPr lang="pl-PL" sz="1600" dirty="0">
                          <a:effectLst/>
                        </a:rPr>
                        <a:t>AVERAGE</a:t>
                      </a:r>
                      <a:r>
                        <a:rPr lang="en-US" sz="1600" dirty="0">
                          <a:effectLst/>
                        </a:rPr>
                        <a:t> (SD)</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-1,18 (2,07)</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a:effectLst/>
                        </a:rPr>
                        <a:t>-0,76 (2,54)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-0,57 (2,18)</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b="0" dirty="0">
                          <a:solidFill>
                            <a:schemeClr val="tx1"/>
                          </a:solidFill>
                          <a:effectLst/>
                        </a:rPr>
                        <a:t>-0,4 (1,51)</a:t>
                      </a:r>
                      <a:endParaRPr lang="pl-PL"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44377357"/>
                  </a:ext>
                </a:extLst>
              </a:tr>
              <a:tr h="424684">
                <a:tc vMerge="1">
                  <a:txBody>
                    <a:bodyPr/>
                    <a:lstStyle/>
                    <a:p>
                      <a:endParaRPr lang="pl-PL"/>
                    </a:p>
                  </a:txBody>
                  <a:tcPr/>
                </a:tc>
                <a:tc>
                  <a:txBody>
                    <a:bodyPr/>
                    <a:lstStyle/>
                    <a:p>
                      <a:pPr algn="ctr">
                        <a:lnSpc>
                          <a:spcPct val="115000"/>
                        </a:lnSpc>
                      </a:pPr>
                      <a:r>
                        <a:rPr lang="en-US" sz="1600" dirty="0">
                          <a:effectLst/>
                        </a:rPr>
                        <a:t>Median (IQR)</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-1 (-2 - 0)</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-1 (-2 - 0)</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a:effectLst/>
                        </a:rPr>
                        <a:t>-1 (-2 - 0)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b="0" dirty="0">
                          <a:solidFill>
                            <a:schemeClr val="tx1"/>
                          </a:solidFill>
                          <a:effectLst/>
                        </a:rPr>
                        <a:t>0 (0 - 0)</a:t>
                      </a:r>
                      <a:endParaRPr lang="pl-PL"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4208052611"/>
                  </a:ext>
                </a:extLst>
              </a:tr>
              <a:tr h="424684">
                <a:tc vMerge="1">
                  <a:txBody>
                    <a:bodyPr/>
                    <a:lstStyle/>
                    <a:p>
                      <a:endParaRPr lang="pl-PL"/>
                    </a:p>
                  </a:txBody>
                  <a:tcPr/>
                </a:tc>
                <a:tc>
                  <a:txBody>
                    <a:bodyPr/>
                    <a:lstStyle/>
                    <a:p>
                      <a:pPr algn="ctr">
                        <a:lnSpc>
                          <a:spcPct val="115000"/>
                        </a:lnSpc>
                      </a:pPr>
                      <a:r>
                        <a:rPr lang="pl-PL" sz="1600" dirty="0">
                          <a:effectLst/>
                        </a:rPr>
                        <a:t>RANGE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-13 - 7</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-9 - 17</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-10 - 11</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b="0" dirty="0">
                          <a:solidFill>
                            <a:schemeClr val="tx1"/>
                          </a:solidFill>
                          <a:effectLst/>
                        </a:rPr>
                        <a:t>-4 - 1</a:t>
                      </a:r>
                      <a:endParaRPr lang="pl-PL"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4187461319"/>
                  </a:ext>
                </a:extLst>
              </a:tr>
              <a:tr h="424684">
                <a:tc rowSpan="3">
                  <a:txBody>
                    <a:bodyPr/>
                    <a:lstStyle/>
                    <a:p>
                      <a:pPr algn="ctr">
                        <a:lnSpc>
                          <a:spcPct val="115000"/>
                        </a:lnSpc>
                      </a:pPr>
                      <a:r>
                        <a:rPr lang="en-US" sz="1400" dirty="0">
                          <a:effectLst/>
                          <a:latin typeface="+mn-lt"/>
                        </a:rPr>
                        <a:t>ATR </a:t>
                      </a:r>
                      <a:r>
                        <a:rPr lang="pl-PL" sz="1400" dirty="0">
                          <a:effectLst/>
                          <a:latin typeface="+mn-lt"/>
                        </a:rPr>
                        <a:t>CHANGE </a:t>
                      </a:r>
                      <a:r>
                        <a:rPr lang="en-US" sz="1400" dirty="0">
                          <a:effectLst/>
                          <a:latin typeface="+mn-lt"/>
                        </a:rPr>
                        <a:t>[</a:t>
                      </a:r>
                      <a:r>
                        <a:rPr lang="pl-PL" sz="1400" dirty="0">
                          <a:effectLst/>
                          <a:latin typeface="+mn-lt"/>
                        </a:rPr>
                        <a:t>c</a:t>
                      </a:r>
                      <a:r>
                        <a:rPr lang="en-US" sz="1400" dirty="0" err="1">
                          <a:effectLst/>
                          <a:latin typeface="+mn-lt"/>
                        </a:rPr>
                        <a:t>ategorie</a:t>
                      </a:r>
                      <a:r>
                        <a:rPr lang="pl-PL" sz="1400" dirty="0">
                          <a:effectLst/>
                          <a:latin typeface="+mn-lt"/>
                        </a:rPr>
                        <a:t>s</a:t>
                      </a:r>
                      <a:r>
                        <a:rPr lang="en-US" sz="1400" dirty="0">
                          <a:effectLst/>
                          <a:latin typeface="+mn-lt"/>
                        </a:rPr>
                        <a:t>]</a:t>
                      </a:r>
                      <a:endParaRPr lang="pl-PL"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pl-PL" sz="1600" dirty="0">
                          <a:effectLst/>
                        </a:rPr>
                        <a:t>NO CHANGE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highlight>
                            <a:srgbClr val="FFFF00"/>
                          </a:highlight>
                        </a:rPr>
                        <a:t>18,9% (N=76)</a:t>
                      </a:r>
                      <a:endParaRPr lang="pl-P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highlight>
                            <a:srgbClr val="FFFF00"/>
                          </a:highlight>
                        </a:rPr>
                        <a:t>26,6% (N=73)</a:t>
                      </a:r>
                      <a:endParaRPr lang="pl-P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highlight>
                            <a:srgbClr val="FFFF00"/>
                          </a:highlight>
                        </a:rPr>
                        <a:t>24,6% (N=87)</a:t>
                      </a:r>
                      <a:endParaRPr lang="pl-P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b="0" dirty="0">
                          <a:solidFill>
                            <a:schemeClr val="tx1"/>
                          </a:solidFill>
                          <a:effectLst/>
                          <a:highlight>
                            <a:srgbClr val="FFFF00"/>
                          </a:highlight>
                        </a:rPr>
                        <a:t>60% (N=6)</a:t>
                      </a:r>
                      <a:endParaRPr lang="pl-PL" sz="1600" b="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627658704"/>
                  </a:ext>
                </a:extLst>
              </a:tr>
              <a:tr h="424684">
                <a:tc vMerge="1">
                  <a:txBody>
                    <a:bodyPr/>
                    <a:lstStyle/>
                    <a:p>
                      <a:endParaRPr lang="pl-PL"/>
                    </a:p>
                  </a:txBody>
                  <a:tcPr/>
                </a:tc>
                <a:tc>
                  <a:txBody>
                    <a:bodyPr/>
                    <a:lstStyle/>
                    <a:p>
                      <a:pPr algn="ctr">
                        <a:lnSpc>
                          <a:spcPct val="115000"/>
                        </a:lnSpc>
                      </a:pPr>
                      <a:r>
                        <a:rPr lang="pl-PL" sz="1600" dirty="0">
                          <a:effectLst/>
                        </a:rPr>
                        <a:t>DETERIORATION</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17,2% (N=69)</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17,5% (N=48)</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dirty="0">
                          <a:effectLst/>
                        </a:rPr>
                        <a:t>24% (N=85)</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pPr>
                      <a:r>
                        <a:rPr lang="en-US" sz="1600" b="0" dirty="0">
                          <a:solidFill>
                            <a:schemeClr val="tx1"/>
                          </a:solidFill>
                          <a:effectLst/>
                        </a:rPr>
                        <a:t>20% (N=2)</a:t>
                      </a:r>
                      <a:endParaRPr lang="pl-PL"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152284972"/>
                  </a:ext>
                </a:extLst>
              </a:tr>
              <a:tr h="424684">
                <a:tc vMerge="1">
                  <a:txBody>
                    <a:bodyPr/>
                    <a:lstStyle/>
                    <a:p>
                      <a:endParaRPr lang="pl-PL"/>
                    </a:p>
                  </a:txBody>
                  <a:tcPr/>
                </a:tc>
                <a:tc>
                  <a:txBody>
                    <a:bodyPr/>
                    <a:lstStyle/>
                    <a:p>
                      <a:pPr algn="ctr">
                        <a:lnSpc>
                          <a:spcPct val="115000"/>
                        </a:lnSpc>
                      </a:pPr>
                      <a:r>
                        <a:rPr lang="pl-PL" sz="1600" dirty="0">
                          <a:effectLst/>
                          <a:latin typeface="Calibri" panose="020F0502020204030204" pitchFamily="34" charset="0"/>
                          <a:ea typeface="Calibri" panose="020F0502020204030204" pitchFamily="34" charset="0"/>
                          <a:cs typeface="Times New Roman" panose="02020603050405020304" pitchFamily="18" charset="0"/>
                        </a:rPr>
                        <a:t>IMPROVEMENT</a:t>
                      </a:r>
                    </a:p>
                  </a:txBody>
                  <a:tcPr marL="68580" marR="68580" marT="0" marB="0" anchor="ctr"/>
                </a:tc>
                <a:tc>
                  <a:txBody>
                    <a:bodyPr/>
                    <a:lstStyle/>
                    <a:p>
                      <a:pPr algn="ctr">
                        <a:lnSpc>
                          <a:spcPct val="115000"/>
                        </a:lnSpc>
                      </a:pPr>
                      <a:r>
                        <a:rPr lang="en-US" sz="1600" dirty="0">
                          <a:effectLst/>
                        </a:rPr>
                        <a:t>63,9% (N=257)</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600" dirty="0">
                          <a:effectLst/>
                        </a:rPr>
                        <a:t>55,8% (N=153)</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600" dirty="0">
                          <a:effectLst/>
                        </a:rPr>
                        <a:t>51,4% (N=182)</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600" dirty="0">
                          <a:effectLst/>
                        </a:rPr>
                        <a:t>20% (N=2)</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2555014"/>
                  </a:ext>
                </a:extLst>
              </a:tr>
            </a:tbl>
          </a:graphicData>
        </a:graphic>
      </p:graphicFrame>
    </p:spTree>
    <p:extLst>
      <p:ext uri="{BB962C8B-B14F-4D97-AF65-F5344CB8AC3E}">
        <p14:creationId xmlns:p14="http://schemas.microsoft.com/office/powerpoint/2010/main" val="33122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D5EEE1-4B1D-402B-BD9E-4ACB80DC66D1}"/>
              </a:ext>
            </a:extLst>
          </p:cNvPr>
          <p:cNvSpPr>
            <a:spLocks noGrp="1"/>
          </p:cNvSpPr>
          <p:nvPr>
            <p:ph type="title"/>
          </p:nvPr>
        </p:nvSpPr>
        <p:spPr>
          <a:xfrm>
            <a:off x="635969" y="494270"/>
            <a:ext cx="9937920" cy="1421027"/>
          </a:xfrm>
        </p:spPr>
        <p:txBody>
          <a:bodyPr/>
          <a:lstStyle/>
          <a:p>
            <a:r>
              <a:rPr lang="en-US" sz="2800" dirty="0"/>
              <a:t>Change in the difference in the functional length of the lower limbs before and after treatment </a:t>
            </a:r>
            <a:br>
              <a:rPr lang="pl-PL" sz="2800" dirty="0"/>
            </a:br>
            <a:r>
              <a:rPr lang="en-US" sz="2800" dirty="0"/>
              <a:t>(3 mm difference criterion)</a:t>
            </a:r>
            <a:endParaRPr lang="pl-PL" sz="2800" dirty="0"/>
          </a:p>
        </p:txBody>
      </p:sp>
      <p:sp>
        <p:nvSpPr>
          <p:cNvPr id="3" name="Symbol zastępczy zawartości 2">
            <a:extLst>
              <a:ext uri="{FF2B5EF4-FFF2-40B4-BE49-F238E27FC236}">
                <a16:creationId xmlns:a16="http://schemas.microsoft.com/office/drawing/2014/main" id="{6C2D4638-CCBA-4AE2-8B39-30A44EADB09B}"/>
              </a:ext>
            </a:extLst>
          </p:cNvPr>
          <p:cNvSpPr>
            <a:spLocks noGrp="1"/>
          </p:cNvSpPr>
          <p:nvPr>
            <p:ph idx="1"/>
          </p:nvPr>
        </p:nvSpPr>
        <p:spPr>
          <a:xfrm>
            <a:off x="408373" y="2603500"/>
            <a:ext cx="2405848" cy="3416300"/>
          </a:xfrm>
        </p:spPr>
        <p:txBody>
          <a:bodyPr/>
          <a:lstStyle/>
          <a:p>
            <a:pPr marL="0" indent="0">
              <a:buNone/>
            </a:pPr>
            <a:r>
              <a:rPr lang="pl-PL" b="1" dirty="0">
                <a:latin typeface="Calibri" panose="020F0502020204030204" pitchFamily="34" charset="0"/>
                <a:ea typeface="Cambria" panose="02040503050406030204" pitchFamily="18" charset="0"/>
              </a:rPr>
              <a:t>FISHER TEST </a:t>
            </a:r>
            <a:r>
              <a:rPr lang="pl-PL" sz="1800" b="1" dirty="0">
                <a:effectLst/>
                <a:latin typeface="Calibri" panose="020F0502020204030204" pitchFamily="34" charset="0"/>
                <a:ea typeface="Cambria" panose="02040503050406030204" pitchFamily="18" charset="0"/>
              </a:rPr>
              <a:t>&lt;0,001</a:t>
            </a:r>
            <a:endParaRPr lang="pl-PL" dirty="0"/>
          </a:p>
        </p:txBody>
      </p:sp>
      <p:pic>
        <p:nvPicPr>
          <p:cNvPr id="5" name="Picture">
            <a:extLst>
              <a:ext uri="{FF2B5EF4-FFF2-40B4-BE49-F238E27FC236}">
                <a16:creationId xmlns:a16="http://schemas.microsoft.com/office/drawing/2014/main" id="{40CB6310-863F-45F5-BC58-65F7FC14D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480" y="2170006"/>
            <a:ext cx="6746624" cy="456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6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527EA1-3B72-49DA-95D2-257620DA89C3}"/>
              </a:ext>
            </a:extLst>
          </p:cNvPr>
          <p:cNvSpPr>
            <a:spLocks noGrp="1"/>
          </p:cNvSpPr>
          <p:nvPr>
            <p:ph type="title"/>
          </p:nvPr>
        </p:nvSpPr>
        <p:spPr>
          <a:xfrm>
            <a:off x="842194" y="639316"/>
            <a:ext cx="9834043" cy="1090630"/>
          </a:xfrm>
        </p:spPr>
        <p:txBody>
          <a:bodyPr>
            <a:normAutofit fontScale="90000"/>
          </a:bodyPr>
          <a:lstStyle/>
          <a:p>
            <a:r>
              <a:rPr lang="en-US" sz="3200" dirty="0"/>
              <a:t>Change in the size of the Cobb angle on X-ray before and after treatment </a:t>
            </a:r>
            <a:br>
              <a:rPr lang="pl-PL" sz="3200" dirty="0"/>
            </a:br>
            <a:r>
              <a:rPr lang="en-US" sz="3200" dirty="0"/>
              <a:t>(criterion of difference ≥ 2 ° according to Cobb)</a:t>
            </a:r>
            <a:endParaRPr lang="pl-PL" sz="2400" dirty="0"/>
          </a:p>
        </p:txBody>
      </p:sp>
      <p:graphicFrame>
        <p:nvGraphicFramePr>
          <p:cNvPr id="4" name="Symbol zastępczy zawartości 3">
            <a:extLst>
              <a:ext uri="{FF2B5EF4-FFF2-40B4-BE49-F238E27FC236}">
                <a16:creationId xmlns:a16="http://schemas.microsoft.com/office/drawing/2014/main" id="{731702BA-3F7A-46CB-8918-3455202304CE}"/>
              </a:ext>
            </a:extLst>
          </p:cNvPr>
          <p:cNvGraphicFramePr>
            <a:graphicFrameLocks noGrp="1"/>
          </p:cNvGraphicFramePr>
          <p:nvPr>
            <p:ph idx="1"/>
            <p:extLst>
              <p:ext uri="{D42A27DB-BD31-4B8C-83A1-F6EECF244321}">
                <p14:modId xmlns:p14="http://schemas.microsoft.com/office/powerpoint/2010/main" val="2419004502"/>
              </p:ext>
            </p:extLst>
          </p:nvPr>
        </p:nvGraphicFramePr>
        <p:xfrm>
          <a:off x="480874" y="2109404"/>
          <a:ext cx="11230251" cy="4611078"/>
        </p:xfrm>
        <a:graphic>
          <a:graphicData uri="http://schemas.openxmlformats.org/drawingml/2006/table">
            <a:tbl>
              <a:tblPr firstRow="1" firstCol="1" lastRow="1" lastCol="1">
                <a:tableStyleId>{5C22544A-7EE6-4342-B048-85BDC9FD1C3A}</a:tableStyleId>
              </a:tblPr>
              <a:tblGrid>
                <a:gridCol w="3191637">
                  <a:extLst>
                    <a:ext uri="{9D8B030D-6E8A-4147-A177-3AD203B41FA5}">
                      <a16:colId xmlns:a16="http://schemas.microsoft.com/office/drawing/2014/main" val="1856322225"/>
                    </a:ext>
                  </a:extLst>
                </a:gridCol>
                <a:gridCol w="1442505">
                  <a:extLst>
                    <a:ext uri="{9D8B030D-6E8A-4147-A177-3AD203B41FA5}">
                      <a16:colId xmlns:a16="http://schemas.microsoft.com/office/drawing/2014/main" val="3005939818"/>
                    </a:ext>
                  </a:extLst>
                </a:gridCol>
                <a:gridCol w="1838975">
                  <a:extLst>
                    <a:ext uri="{9D8B030D-6E8A-4147-A177-3AD203B41FA5}">
                      <a16:colId xmlns:a16="http://schemas.microsoft.com/office/drawing/2014/main" val="42427037"/>
                    </a:ext>
                  </a:extLst>
                </a:gridCol>
                <a:gridCol w="1641863">
                  <a:extLst>
                    <a:ext uri="{9D8B030D-6E8A-4147-A177-3AD203B41FA5}">
                      <a16:colId xmlns:a16="http://schemas.microsoft.com/office/drawing/2014/main" val="1467312050"/>
                    </a:ext>
                  </a:extLst>
                </a:gridCol>
                <a:gridCol w="1641863">
                  <a:extLst>
                    <a:ext uri="{9D8B030D-6E8A-4147-A177-3AD203B41FA5}">
                      <a16:colId xmlns:a16="http://schemas.microsoft.com/office/drawing/2014/main" val="1219606026"/>
                    </a:ext>
                  </a:extLst>
                </a:gridCol>
                <a:gridCol w="1473408">
                  <a:extLst>
                    <a:ext uri="{9D8B030D-6E8A-4147-A177-3AD203B41FA5}">
                      <a16:colId xmlns:a16="http://schemas.microsoft.com/office/drawing/2014/main" val="3244906547"/>
                    </a:ext>
                  </a:extLst>
                </a:gridCol>
              </a:tblGrid>
              <a:tr h="1397276">
                <a:tc>
                  <a:txBody>
                    <a:bodyPr/>
                    <a:lstStyle/>
                    <a:p>
                      <a:pPr algn="ctr">
                        <a:lnSpc>
                          <a:spcPct val="115000"/>
                        </a:lnSpc>
                      </a:pPr>
                      <a:r>
                        <a:rPr lang="pl-PL" sz="1600" dirty="0">
                          <a:effectLst/>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pl-PL" sz="1600" dirty="0" err="1">
                          <a:effectLst/>
                        </a:rPr>
                        <a:t>Parameter</a:t>
                      </a:r>
                      <a:r>
                        <a:rPr lang="pl-PL" sz="1600" dirty="0">
                          <a:effectLst/>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pl-PL" sz="1600" dirty="0" err="1">
                          <a:effectLst/>
                        </a:rPr>
                        <a:t>Spine</a:t>
                      </a:r>
                      <a:r>
                        <a:rPr lang="pl-PL" sz="1600" dirty="0">
                          <a:effectLst/>
                        </a:rPr>
                        <a:t> </a:t>
                      </a:r>
                    </a:p>
                    <a:p>
                      <a:pPr algn="ctr">
                        <a:lnSpc>
                          <a:spcPct val="115000"/>
                        </a:lnSpc>
                      </a:pPr>
                      <a:r>
                        <a:rPr lang="pl-PL" sz="1600" dirty="0">
                          <a:effectLst/>
                        </a:rPr>
                        <a:t>Th-L</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l-PL" sz="1600" dirty="0" err="1">
                          <a:effectLst/>
                        </a:rPr>
                        <a:t>Spine</a:t>
                      </a:r>
                      <a:r>
                        <a:rPr lang="pl-PL" sz="1600" dirty="0">
                          <a:effectLst/>
                        </a:rPr>
                        <a:t> </a:t>
                      </a:r>
                    </a:p>
                    <a:p>
                      <a:pPr algn="ctr">
                        <a:lnSpc>
                          <a:spcPct val="115000"/>
                        </a:lnSpc>
                      </a:pPr>
                      <a:r>
                        <a:rPr lang="en-US" sz="1600" dirty="0">
                          <a:effectLst/>
                        </a:rPr>
                        <a:t>L</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l-PL" sz="1600" dirty="0" err="1">
                          <a:effectLst/>
                        </a:rPr>
                        <a:t>Spine</a:t>
                      </a:r>
                      <a:r>
                        <a:rPr lang="pl-PL" sz="1600" dirty="0">
                          <a:effectLst/>
                        </a:rPr>
                        <a:t> </a:t>
                      </a:r>
                    </a:p>
                    <a:p>
                      <a:pPr algn="ctr">
                        <a:lnSpc>
                          <a:spcPct val="115000"/>
                        </a:lnSpc>
                      </a:pPr>
                      <a:r>
                        <a:rPr lang="en-US" sz="1600" dirty="0">
                          <a:effectLst/>
                        </a:rPr>
                        <a:t>Th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l-PL" sz="1600" dirty="0" err="1">
                          <a:effectLst/>
                        </a:rPr>
                        <a:t>Spine</a:t>
                      </a:r>
                      <a:r>
                        <a:rPr lang="pl-PL" sz="1600" dirty="0">
                          <a:effectLst/>
                        </a:rPr>
                        <a:t> </a:t>
                      </a:r>
                    </a:p>
                    <a:p>
                      <a:pPr algn="ctr">
                        <a:lnSpc>
                          <a:spcPct val="115000"/>
                        </a:lnSpc>
                      </a:pPr>
                      <a:r>
                        <a:rPr lang="pl-PL" sz="1600" dirty="0">
                          <a:effectLst/>
                        </a:rPr>
                        <a:t>C-Th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532853"/>
                  </a:ext>
                </a:extLst>
              </a:tr>
              <a:tr h="424160">
                <a:tc rowSpan="4">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pl-PL" sz="1600" dirty="0" err="1">
                          <a:effectLst/>
                          <a:latin typeface="+mn-lt"/>
                          <a:ea typeface="Calibri" panose="020F0502020204030204" pitchFamily="34" charset="0"/>
                          <a:cs typeface="Times New Roman" panose="02020603050405020304" pitchFamily="18" charset="0"/>
                        </a:rPr>
                        <a:t>Scoliosis</a:t>
                      </a:r>
                      <a:r>
                        <a:rPr lang="pl-PL" sz="1600" dirty="0">
                          <a:effectLst/>
                          <a:latin typeface="+mn-lt"/>
                          <a:ea typeface="Calibri" panose="020F0502020204030204" pitchFamily="34" charset="0"/>
                          <a:cs typeface="Times New Roman" panose="02020603050405020304" pitchFamily="18" charset="0"/>
                        </a:rPr>
                        <a:t> </a:t>
                      </a:r>
                      <a:r>
                        <a:rPr lang="pl-PL" sz="1600" dirty="0" err="1">
                          <a:effectLst/>
                          <a:latin typeface="+mn-lt"/>
                          <a:ea typeface="Calibri" panose="020F0502020204030204" pitchFamily="34" charset="0"/>
                          <a:cs typeface="Times New Roman" panose="02020603050405020304" pitchFamily="18" charset="0"/>
                        </a:rPr>
                        <a:t>angle</a:t>
                      </a:r>
                      <a:r>
                        <a:rPr lang="pl-PL" sz="1600" dirty="0">
                          <a:effectLst/>
                          <a:latin typeface="+mn-lt"/>
                          <a:ea typeface="Calibri" panose="020F0502020204030204" pitchFamily="34" charset="0"/>
                          <a:cs typeface="Times New Roman" panose="02020603050405020304" pitchFamily="18" charset="0"/>
                        </a:rPr>
                        <a:t>:</a:t>
                      </a:r>
                    </a:p>
                    <a:p>
                      <a:pPr marL="0" marR="0" lvl="0" indent="0" algn="ctr" defTabSz="457200" rtl="0" eaLnBrk="1" fontAlgn="auto" latinLnBrk="0" hangingPunct="1">
                        <a:lnSpc>
                          <a:spcPct val="115000"/>
                        </a:lnSpc>
                        <a:spcBef>
                          <a:spcPts val="0"/>
                        </a:spcBef>
                        <a:spcAft>
                          <a:spcPts val="0"/>
                        </a:spcAft>
                        <a:buClrTx/>
                        <a:buSzTx/>
                        <a:buFontTx/>
                        <a:buNone/>
                        <a:tabLst/>
                        <a:defRPr/>
                      </a:pPr>
                      <a:r>
                        <a:rPr lang="pl-PL" sz="1600" dirty="0">
                          <a:effectLst/>
                          <a:latin typeface="+mn-lt"/>
                          <a:ea typeface="Calibri" panose="020F0502020204030204" pitchFamily="34" charset="0"/>
                          <a:cs typeface="Times New Roman" panose="02020603050405020304" pitchFamily="18" charset="0"/>
                        </a:rPr>
                        <a:t>  </a:t>
                      </a:r>
                      <a:r>
                        <a:rPr lang="pl-PL" sz="1600" dirty="0" err="1">
                          <a:effectLst/>
                          <a:latin typeface="+mn-lt"/>
                          <a:ea typeface="Calibri" panose="020F0502020204030204" pitchFamily="34" charset="0"/>
                          <a:cs typeface="Times New Roman" panose="02020603050405020304" pitchFamily="18" charset="0"/>
                        </a:rPr>
                        <a:t>Cobb</a:t>
                      </a:r>
                      <a:r>
                        <a:rPr lang="pl-PL" sz="1600" dirty="0">
                          <a:effectLst/>
                          <a:latin typeface="+mn-lt"/>
                          <a:ea typeface="Calibri" panose="020F0502020204030204" pitchFamily="34" charset="0"/>
                          <a:cs typeface="Times New Roman" panose="02020603050405020304" pitchFamily="18" charset="0"/>
                        </a:rPr>
                        <a:t> </a:t>
                      </a:r>
                      <a:r>
                        <a:rPr lang="pl-PL" sz="1600" dirty="0" err="1">
                          <a:effectLst/>
                          <a:latin typeface="+mn-lt"/>
                          <a:ea typeface="Calibri" panose="020F0502020204030204" pitchFamily="34" charset="0"/>
                          <a:cs typeface="Times New Roman" panose="02020603050405020304" pitchFamily="18" charset="0"/>
                        </a:rPr>
                        <a:t>group</a:t>
                      </a:r>
                      <a:r>
                        <a:rPr lang="pl-PL" sz="1600" dirty="0">
                          <a:effectLst/>
                          <a:latin typeface="+mn-lt"/>
                          <a:ea typeface="Calibri" panose="020F0502020204030204" pitchFamily="34" charset="0"/>
                          <a:cs typeface="Times New Roman" panose="02020603050405020304" pitchFamily="18" charset="0"/>
                        </a:rPr>
                        <a:t> 10-67 </a:t>
                      </a:r>
                      <a:r>
                        <a:rPr lang="en-US" sz="1600" b="1" kern="1200" dirty="0">
                          <a:solidFill>
                            <a:schemeClr val="lt1"/>
                          </a:solidFill>
                          <a:effectLst/>
                          <a:latin typeface="+mn-lt"/>
                          <a:ea typeface="+mn-ea"/>
                          <a:cs typeface="+mn-cs"/>
                        </a:rPr>
                        <a:t>°</a:t>
                      </a:r>
                      <a:endParaRPr lang="pl-PL" sz="1600" b="1" kern="1200" dirty="0">
                        <a:solidFill>
                          <a:schemeClr val="lt1"/>
                        </a:solidFill>
                        <a:effectLst/>
                        <a:latin typeface="+mn-lt"/>
                        <a:ea typeface="+mn-ea"/>
                        <a:cs typeface="+mn-cs"/>
                      </a:endParaRPr>
                    </a:p>
                    <a:p>
                      <a:pPr marL="0" marR="0" lvl="0" indent="0" algn="ctr" defTabSz="457200" rtl="0" eaLnBrk="1" fontAlgn="auto" latinLnBrk="0" hangingPunct="1">
                        <a:lnSpc>
                          <a:spcPct val="115000"/>
                        </a:lnSpc>
                        <a:spcBef>
                          <a:spcPts val="0"/>
                        </a:spcBef>
                        <a:spcAft>
                          <a:spcPts val="0"/>
                        </a:spcAft>
                        <a:buClrTx/>
                        <a:buSzTx/>
                        <a:buFontTx/>
                        <a:buNone/>
                        <a:tabLst/>
                        <a:defRPr/>
                      </a:pPr>
                      <a:r>
                        <a:rPr lang="pl-PL" sz="1600" b="1" kern="1200" dirty="0">
                          <a:solidFill>
                            <a:schemeClr val="lt1"/>
                          </a:solidFill>
                          <a:effectLst/>
                          <a:latin typeface="+mn-lt"/>
                          <a:ea typeface="+mn-ea"/>
                          <a:cs typeface="+mn-cs"/>
                        </a:rPr>
                        <a:t>(</a:t>
                      </a:r>
                      <a:r>
                        <a:rPr lang="pl-PL" sz="1600" b="1" kern="1200" dirty="0" err="1">
                          <a:solidFill>
                            <a:schemeClr val="lt1"/>
                          </a:solidFill>
                          <a:effectLst/>
                          <a:latin typeface="+mn-lt"/>
                          <a:ea typeface="+mn-ea"/>
                          <a:cs typeface="+mn-cs"/>
                        </a:rPr>
                        <a:t>average</a:t>
                      </a:r>
                      <a:r>
                        <a:rPr lang="pl-PL" sz="1600" b="1" kern="1200" dirty="0">
                          <a:solidFill>
                            <a:schemeClr val="lt1"/>
                          </a:solidFill>
                          <a:effectLst/>
                          <a:latin typeface="+mn-lt"/>
                          <a:ea typeface="+mn-ea"/>
                          <a:cs typeface="+mn-cs"/>
                        </a:rPr>
                        <a:t>: 22.4 </a:t>
                      </a:r>
                      <a:r>
                        <a:rPr lang="en-US" sz="1600" b="1" kern="1200" dirty="0">
                          <a:solidFill>
                            <a:schemeClr val="lt1"/>
                          </a:solidFill>
                          <a:effectLst/>
                          <a:latin typeface="+mn-lt"/>
                          <a:ea typeface="+mn-ea"/>
                          <a:cs typeface="+mn-cs"/>
                        </a:rPr>
                        <a:t>°</a:t>
                      </a:r>
                      <a:r>
                        <a:rPr lang="pl-PL" sz="1600" b="1" kern="1200" dirty="0">
                          <a:solidFill>
                            <a:schemeClr val="lt1"/>
                          </a:solidFill>
                          <a:effectLst/>
                          <a:latin typeface="+mn-lt"/>
                          <a:ea typeface="+mn-ea"/>
                          <a:cs typeface="+mn-cs"/>
                        </a:rPr>
                        <a:t>)</a:t>
                      </a:r>
                    </a:p>
                    <a:p>
                      <a:pPr marL="0" marR="0" lvl="0" indent="0" algn="ctr" defTabSz="457200" rtl="0" eaLnBrk="1" fontAlgn="auto" latinLnBrk="0" hangingPunct="1">
                        <a:lnSpc>
                          <a:spcPct val="115000"/>
                        </a:lnSpc>
                        <a:spcBef>
                          <a:spcPts val="0"/>
                        </a:spcBef>
                        <a:spcAft>
                          <a:spcPts val="0"/>
                        </a:spcAft>
                        <a:buClrTx/>
                        <a:buSzTx/>
                        <a:buFontTx/>
                        <a:buNone/>
                        <a:tabLst/>
                        <a:defRPr/>
                      </a:pPr>
                      <a:endParaRPr lang="pl-PL" sz="1600" dirty="0">
                        <a:effectLst/>
                        <a:latin typeface="+mn-lt"/>
                        <a:ea typeface="Calibri" panose="020F0502020204030204" pitchFamily="34" charset="0"/>
                        <a:cs typeface="Times New Roman" panose="02020603050405020304" pitchFamily="18" charset="0"/>
                      </a:endParaRPr>
                    </a:p>
                    <a:p>
                      <a:pPr algn="ctr">
                        <a:lnSpc>
                          <a:spcPct val="115000"/>
                        </a:lnSpc>
                      </a:pPr>
                      <a:r>
                        <a:rPr lang="pl-PL" sz="1600" dirty="0" err="1">
                          <a:effectLst/>
                          <a:latin typeface="+mn-lt"/>
                        </a:rPr>
                        <a:t>Cobba</a:t>
                      </a:r>
                      <a:r>
                        <a:rPr lang="pl-PL" sz="1600" dirty="0">
                          <a:effectLst/>
                          <a:latin typeface="+mn-lt"/>
                        </a:rPr>
                        <a:t> </a:t>
                      </a:r>
                      <a:r>
                        <a:rPr lang="pl-PL" sz="1600" dirty="0" err="1">
                          <a:effectLst/>
                          <a:latin typeface="+mn-lt"/>
                        </a:rPr>
                        <a:t>angle</a:t>
                      </a:r>
                      <a:r>
                        <a:rPr lang="pl-PL" sz="1600" dirty="0">
                          <a:effectLst/>
                          <a:latin typeface="+mn-lt"/>
                        </a:rPr>
                        <a:t> </a:t>
                      </a:r>
                      <a:r>
                        <a:rPr lang="pl-PL" sz="1600" dirty="0" err="1">
                          <a:effectLst/>
                          <a:latin typeface="+mn-lt"/>
                        </a:rPr>
                        <a:t>change</a:t>
                      </a:r>
                      <a:r>
                        <a:rPr lang="pl-PL" sz="1600" dirty="0">
                          <a:effectLst/>
                          <a:latin typeface="+mn-lt"/>
                        </a:rPr>
                        <a:t> </a:t>
                      </a:r>
                      <a:r>
                        <a:rPr lang="pl-PL" sz="1600" dirty="0" err="1">
                          <a:effectLst/>
                          <a:latin typeface="+mn-lt"/>
                        </a:rPr>
                        <a:t>at</a:t>
                      </a:r>
                      <a:r>
                        <a:rPr lang="pl-PL" sz="1600" dirty="0">
                          <a:effectLst/>
                          <a:latin typeface="+mn-lt"/>
                        </a:rPr>
                        <a:t> X-</a:t>
                      </a:r>
                      <a:r>
                        <a:rPr lang="pl-PL" sz="1600" dirty="0" err="1">
                          <a:effectLst/>
                          <a:latin typeface="+mn-lt"/>
                        </a:rPr>
                        <a:t>ray</a:t>
                      </a:r>
                      <a:r>
                        <a:rPr lang="pl-PL" sz="1600" dirty="0">
                          <a:effectLst/>
                          <a:latin typeface="+mn-lt"/>
                        </a:rPr>
                        <a:t> </a:t>
                      </a:r>
                      <a:r>
                        <a:rPr lang="en-US" sz="1600" dirty="0">
                          <a:effectLst/>
                          <a:latin typeface="+mn-lt"/>
                        </a:rPr>
                        <a:t>[°]</a:t>
                      </a:r>
                      <a:r>
                        <a:rPr lang="pl-PL" sz="1600" dirty="0">
                          <a:effectLst/>
                          <a:latin typeface="+mn-lt"/>
                        </a:rPr>
                        <a:t> </a:t>
                      </a:r>
                    </a:p>
                    <a:p>
                      <a:pPr algn="ctr">
                        <a:lnSpc>
                          <a:spcPct val="115000"/>
                        </a:lnSpc>
                      </a:pPr>
                      <a:r>
                        <a:rPr lang="pl-PL" sz="1600" dirty="0" err="1">
                          <a:effectLst/>
                          <a:latin typeface="+mn-lt"/>
                        </a:rPr>
                        <a:t>Within</a:t>
                      </a:r>
                      <a:r>
                        <a:rPr lang="pl-PL" sz="1600" dirty="0">
                          <a:effectLst/>
                          <a:latin typeface="+mn-lt"/>
                        </a:rPr>
                        <a:t> </a:t>
                      </a:r>
                      <a:r>
                        <a:rPr lang="pl-PL" sz="1600" dirty="0" err="1">
                          <a:effectLst/>
                          <a:latin typeface="+mn-lt"/>
                        </a:rPr>
                        <a:t>range</a:t>
                      </a:r>
                      <a:r>
                        <a:rPr lang="pl-PL" sz="1600" dirty="0">
                          <a:effectLst/>
                          <a:latin typeface="+mn-lt"/>
                        </a:rPr>
                        <a:t> 2-17 </a:t>
                      </a:r>
                      <a:r>
                        <a:rPr lang="en-US" sz="1600" b="1" kern="1200" dirty="0">
                          <a:solidFill>
                            <a:schemeClr val="lt1"/>
                          </a:solidFill>
                          <a:effectLst/>
                          <a:latin typeface="+mn-lt"/>
                          <a:ea typeface="+mn-ea"/>
                          <a:cs typeface="+mn-cs"/>
                        </a:rPr>
                        <a:t>°</a:t>
                      </a:r>
                      <a:endParaRPr lang="pl-PL"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a:effectLst/>
                        </a:rPr>
                        <a:t>N</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pl-PL" sz="1600" dirty="0">
                          <a:effectLst/>
                        </a:rPr>
                        <a:t>58</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pl-PL" sz="1600" dirty="0">
                          <a:effectLst/>
                        </a:rPr>
                        <a:t>10</a:t>
                      </a:r>
                      <a:r>
                        <a:rPr lang="en-US" sz="1600" dirty="0">
                          <a:effectLst/>
                        </a:rPr>
                        <a:t>8</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pl-PL" sz="1600" dirty="0">
                          <a:effectLst/>
                        </a:rPr>
                        <a:t>10</a:t>
                      </a:r>
                      <a:r>
                        <a:rPr lang="en-US" sz="1600" dirty="0">
                          <a:effectLst/>
                        </a:rPr>
                        <a:t>9</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a:effectLst/>
                        </a:rPr>
                        <a:t>-</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8142760"/>
                  </a:ext>
                </a:extLst>
              </a:tr>
              <a:tr h="424160">
                <a:tc vMerge="1">
                  <a:txBody>
                    <a:bodyPr/>
                    <a:lstStyle/>
                    <a:p>
                      <a:endParaRPr lang="pl-PL"/>
                    </a:p>
                  </a:txBody>
                  <a:tcPr/>
                </a:tc>
                <a:tc>
                  <a:txBody>
                    <a:bodyPr/>
                    <a:lstStyle/>
                    <a:p>
                      <a:pPr algn="ctr">
                        <a:lnSpc>
                          <a:spcPct val="115000"/>
                        </a:lnSpc>
                      </a:pPr>
                      <a:r>
                        <a:rPr lang="pl-PL" sz="1600" dirty="0">
                          <a:effectLst/>
                        </a:rPr>
                        <a:t>AVERAGE</a:t>
                      </a:r>
                      <a:r>
                        <a:rPr lang="en-US" sz="1600" dirty="0">
                          <a:effectLst/>
                        </a:rPr>
                        <a:t> (SD)</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a:effectLst/>
                        </a:rPr>
                        <a:t>-1,72 (6,4)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a:effectLst/>
                        </a:rPr>
                        <a:t>0,3 (9,42)</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-1,03 (9,39)</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577788"/>
                  </a:ext>
                </a:extLst>
              </a:tr>
              <a:tr h="424160">
                <a:tc vMerge="1">
                  <a:txBody>
                    <a:bodyPr/>
                    <a:lstStyle/>
                    <a:p>
                      <a:endParaRPr lang="pl-PL"/>
                    </a:p>
                  </a:txBody>
                  <a:tcPr/>
                </a:tc>
                <a:tc>
                  <a:txBody>
                    <a:bodyPr/>
                    <a:lstStyle/>
                    <a:p>
                      <a:pPr algn="ctr">
                        <a:lnSpc>
                          <a:spcPct val="115000"/>
                        </a:lnSpc>
                      </a:pPr>
                      <a:r>
                        <a:rPr lang="en-US" sz="1600" dirty="0">
                          <a:effectLst/>
                        </a:rPr>
                        <a:t>Median (IQR)</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a:effectLst/>
                        </a:rPr>
                        <a:t>-2,5 (-5 - 2,75)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1 (-4,75 - 5)</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a:effectLst/>
                        </a:rPr>
                        <a:t>-2 (-6,5 - 4)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0780154"/>
                  </a:ext>
                </a:extLst>
              </a:tr>
              <a:tr h="424160">
                <a:tc vMerge="1">
                  <a:txBody>
                    <a:bodyPr/>
                    <a:lstStyle/>
                    <a:p>
                      <a:endParaRPr lang="pl-PL"/>
                    </a:p>
                  </a:txBody>
                  <a:tcPr/>
                </a:tc>
                <a:tc>
                  <a:txBody>
                    <a:bodyPr/>
                    <a:lstStyle/>
                    <a:p>
                      <a:pPr algn="ctr">
                        <a:lnSpc>
                          <a:spcPct val="115000"/>
                        </a:lnSpc>
                      </a:pPr>
                      <a:r>
                        <a:rPr lang="pl-PL" sz="1600" dirty="0" err="1">
                          <a:effectLst/>
                          <a:latin typeface="Calibri" panose="020F0502020204030204" pitchFamily="34" charset="0"/>
                          <a:ea typeface="Calibri" panose="020F0502020204030204" pitchFamily="34" charset="0"/>
                          <a:cs typeface="Times New Roman" panose="02020603050405020304" pitchFamily="18" charset="0"/>
                        </a:rPr>
                        <a:t>Range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2 - 1</a:t>
                      </a:r>
                      <a:r>
                        <a:rPr lang="pl-PL" sz="1600" dirty="0">
                          <a:effectLst/>
                        </a:rPr>
                        <a:t>5</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2 - </a:t>
                      </a:r>
                      <a:r>
                        <a:rPr lang="pl-PL" sz="1600" dirty="0">
                          <a:effectLst/>
                        </a:rPr>
                        <a:t>1</a:t>
                      </a:r>
                      <a:r>
                        <a:rPr lang="en-US" sz="1600" dirty="0">
                          <a:effectLst/>
                        </a:rPr>
                        <a:t>7</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2 - </a:t>
                      </a:r>
                      <a:r>
                        <a:rPr lang="pl-PL" sz="1600" dirty="0">
                          <a:effectLst/>
                        </a:rPr>
                        <a:t>1</a:t>
                      </a:r>
                      <a:r>
                        <a:rPr lang="en-US" sz="1600" dirty="0">
                          <a:effectLst/>
                        </a:rPr>
                        <a:t>3</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678707"/>
                  </a:ext>
                </a:extLst>
              </a:tr>
              <a:tr h="424160">
                <a:tc rowSpan="3">
                  <a:txBody>
                    <a:bodyPr/>
                    <a:lstStyle/>
                    <a:p>
                      <a:pPr algn="ctr">
                        <a:lnSpc>
                          <a:spcPct val="115000"/>
                        </a:lnSpc>
                      </a:pPr>
                      <a:endParaRPr lang="pl-PL" sz="1600" dirty="0">
                        <a:effectLst/>
                      </a:endParaRPr>
                    </a:p>
                    <a:p>
                      <a:pPr algn="ctr">
                        <a:lnSpc>
                          <a:spcPct val="115000"/>
                        </a:lnSpc>
                      </a:pPr>
                      <a:r>
                        <a:rPr lang="pl-PL" sz="1600" dirty="0">
                          <a:effectLst/>
                        </a:rPr>
                        <a:t>X-</a:t>
                      </a:r>
                      <a:r>
                        <a:rPr lang="pl-PL" sz="1600" dirty="0" err="1">
                          <a:effectLst/>
                        </a:rPr>
                        <a:t>ray</a:t>
                      </a:r>
                      <a:r>
                        <a:rPr lang="pl-PL" sz="1600" dirty="0">
                          <a:effectLst/>
                        </a:rPr>
                        <a:t> </a:t>
                      </a:r>
                      <a:r>
                        <a:rPr lang="pl-PL" sz="1600" dirty="0" err="1">
                          <a:effectLst/>
                        </a:rPr>
                        <a:t>chagnes</a:t>
                      </a:r>
                      <a:endParaRPr lang="pl-PL" sz="1600" dirty="0">
                        <a:effectLst/>
                      </a:endParaRPr>
                    </a:p>
                    <a:p>
                      <a:pPr algn="ctr">
                        <a:lnSpc>
                          <a:spcPct val="115000"/>
                        </a:lnSpc>
                      </a:pPr>
                      <a:r>
                        <a:rPr lang="en-US" sz="1600" dirty="0">
                          <a:effectLst/>
                        </a:rPr>
                        <a:t>[</a:t>
                      </a:r>
                      <a:r>
                        <a:rPr lang="pl-PL" sz="1600" dirty="0">
                          <a:effectLst/>
                        </a:rPr>
                        <a:t>c</a:t>
                      </a:r>
                      <a:r>
                        <a:rPr lang="en-US" sz="1600" dirty="0" err="1">
                          <a:effectLst/>
                        </a:rPr>
                        <a:t>ategorie</a:t>
                      </a:r>
                      <a:r>
                        <a:rPr lang="pl-PL" sz="1600" dirty="0">
                          <a:effectLst/>
                        </a:rPr>
                        <a:t>s</a:t>
                      </a: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pl-PL" sz="1200" dirty="0">
                          <a:effectLst/>
                        </a:rPr>
                        <a:t>NO CHANGE</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600">
                          <a:effectLst/>
                        </a:rPr>
                        <a:t>0% (N=0)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2,6% (N=</a:t>
                      </a:r>
                      <a:r>
                        <a:rPr lang="pl-PL" sz="1600" dirty="0">
                          <a:effectLst/>
                        </a:rPr>
                        <a:t>3</a:t>
                      </a: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7,6% (N=</a:t>
                      </a:r>
                      <a:r>
                        <a:rPr lang="pl-PL" sz="1600" dirty="0">
                          <a:effectLst/>
                        </a:rPr>
                        <a:t>8</a:t>
                      </a: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2024742"/>
                  </a:ext>
                </a:extLst>
              </a:tr>
              <a:tr h="424160">
                <a:tc vMerge="1">
                  <a:txBody>
                    <a:bodyPr/>
                    <a:lstStyle/>
                    <a:p>
                      <a:endParaRPr lang="pl-PL"/>
                    </a:p>
                  </a:txBody>
                  <a:tcPr/>
                </a:tc>
                <a:tc>
                  <a:txBody>
                    <a:bodyPr/>
                    <a:lstStyle/>
                    <a:p>
                      <a:pPr algn="ctr">
                        <a:lnSpc>
                          <a:spcPct val="115000"/>
                        </a:lnSpc>
                      </a:pPr>
                      <a:r>
                        <a:rPr lang="pl-PL" sz="1200" dirty="0">
                          <a:effectLst/>
                        </a:rPr>
                        <a:t>DETERIORATION</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600" dirty="0">
                          <a:effectLst/>
                        </a:rPr>
                        <a:t>28,6% (N=1</a:t>
                      </a:r>
                      <a:r>
                        <a:rPr lang="pl-PL" sz="1600" dirty="0">
                          <a:effectLst/>
                        </a:rPr>
                        <a:t>7</a:t>
                      </a: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51,3% (N=</a:t>
                      </a:r>
                      <a:r>
                        <a:rPr lang="pl-PL" sz="1600" dirty="0">
                          <a:effectLst/>
                        </a:rPr>
                        <a:t>55</a:t>
                      </a: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38% (N=</a:t>
                      </a:r>
                      <a:r>
                        <a:rPr lang="pl-PL" sz="1600" dirty="0">
                          <a:effectLst/>
                        </a:rPr>
                        <a:t>42</a:t>
                      </a: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2260659"/>
                  </a:ext>
                </a:extLst>
              </a:tr>
              <a:tr h="424160">
                <a:tc vMerge="1">
                  <a:txBody>
                    <a:bodyPr/>
                    <a:lstStyle/>
                    <a:p>
                      <a:endParaRPr lang="pl-PL"/>
                    </a:p>
                  </a:txBody>
                  <a:tcPr/>
                </a:tc>
                <a:tc>
                  <a:txBody>
                    <a:bodyPr/>
                    <a:lstStyle/>
                    <a:p>
                      <a:pPr algn="ctr">
                        <a:lnSpc>
                          <a:spcPct val="115000"/>
                        </a:lnSpc>
                      </a:pPr>
                      <a:r>
                        <a:rPr lang="pl-PL" sz="1400" dirty="0">
                          <a:effectLst/>
                          <a:latin typeface="Calibri" panose="020F0502020204030204" pitchFamily="34" charset="0"/>
                          <a:ea typeface="Calibri" panose="020F0502020204030204" pitchFamily="34" charset="0"/>
                          <a:cs typeface="Times New Roman" panose="02020603050405020304" pitchFamily="18" charset="0"/>
                        </a:rPr>
                        <a:t>IMPROVEMENT</a:t>
                      </a:r>
                    </a:p>
                  </a:txBody>
                  <a:tcPr marL="68580" marR="68580" marT="0" marB="0"/>
                </a:tc>
                <a:tc>
                  <a:txBody>
                    <a:bodyPr/>
                    <a:lstStyle/>
                    <a:p>
                      <a:pPr algn="ctr">
                        <a:lnSpc>
                          <a:spcPct val="115000"/>
                        </a:lnSpc>
                      </a:pPr>
                      <a:r>
                        <a:rPr lang="en-US" sz="1600" dirty="0">
                          <a:effectLst/>
                        </a:rPr>
                        <a:t>71,4% (N=</a:t>
                      </a:r>
                      <a:r>
                        <a:rPr lang="pl-PL" sz="1600" dirty="0">
                          <a:effectLst/>
                        </a:rPr>
                        <a:t>41</a:t>
                      </a: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46,2% (N=</a:t>
                      </a:r>
                      <a:r>
                        <a:rPr lang="pl-PL" sz="1600" dirty="0">
                          <a:effectLst/>
                        </a:rPr>
                        <a:t>50</a:t>
                      </a: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54,4% (N</a:t>
                      </a:r>
                      <a:r>
                        <a:rPr lang="pl-PL" sz="1600" dirty="0">
                          <a:effectLst/>
                        </a:rPr>
                        <a:t>=59</a:t>
                      </a: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1552909"/>
                  </a:ext>
                </a:extLst>
              </a:tr>
            </a:tbl>
          </a:graphicData>
        </a:graphic>
      </p:graphicFrame>
    </p:spTree>
    <p:extLst>
      <p:ext uri="{BB962C8B-B14F-4D97-AF65-F5344CB8AC3E}">
        <p14:creationId xmlns:p14="http://schemas.microsoft.com/office/powerpoint/2010/main" val="116859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A9F62B-7E53-4A0E-980C-350DB2D3CA95}"/>
              </a:ext>
            </a:extLst>
          </p:cNvPr>
          <p:cNvSpPr>
            <a:spLocks noGrp="1"/>
          </p:cNvSpPr>
          <p:nvPr>
            <p:ph type="title"/>
          </p:nvPr>
        </p:nvSpPr>
        <p:spPr>
          <a:xfrm>
            <a:off x="476274" y="716692"/>
            <a:ext cx="10068509" cy="930635"/>
          </a:xfrm>
        </p:spPr>
        <p:txBody>
          <a:bodyPr vert="horz" lIns="91440" tIns="45720" rIns="91440" bIns="45720" rtlCol="0" anchor="b">
            <a:noAutofit/>
          </a:bodyPr>
          <a:lstStyle/>
          <a:p>
            <a:pPr algn="ctr">
              <a:lnSpc>
                <a:spcPct val="90000"/>
              </a:lnSpc>
            </a:pPr>
            <a:r>
              <a:rPr lang="pl-PL" sz="2800" dirty="0"/>
              <a:t>Case </a:t>
            </a:r>
            <a:r>
              <a:rPr lang="pl-PL" sz="2800" dirty="0" err="1"/>
              <a:t>study</a:t>
            </a:r>
            <a:r>
              <a:rPr lang="pl-PL" sz="2800" dirty="0"/>
              <a:t>: </a:t>
            </a:r>
            <a:r>
              <a:rPr lang="pl-PL" sz="2800" b="0" i="0" kern="1200" dirty="0">
                <a:solidFill>
                  <a:schemeClr val="bg2"/>
                </a:solidFill>
                <a:latin typeface="+mj-lt"/>
                <a:ea typeface="+mj-ea"/>
                <a:cs typeface="+mj-cs"/>
              </a:rPr>
              <a:t> Milena, 10 </a:t>
            </a:r>
            <a:r>
              <a:rPr lang="pl-PL" sz="2800" b="0" i="0" kern="1200" dirty="0" err="1">
                <a:solidFill>
                  <a:schemeClr val="bg2"/>
                </a:solidFill>
                <a:latin typeface="+mj-lt"/>
                <a:ea typeface="+mj-ea"/>
                <a:cs typeface="+mj-cs"/>
              </a:rPr>
              <a:t>years</a:t>
            </a:r>
            <a:r>
              <a:rPr lang="pl-PL" sz="2800" b="0" i="0" kern="1200" dirty="0">
                <a:solidFill>
                  <a:schemeClr val="bg2"/>
                </a:solidFill>
                <a:latin typeface="+mj-lt"/>
                <a:ea typeface="+mj-ea"/>
                <a:cs typeface="+mj-cs"/>
              </a:rPr>
              <a:t> </a:t>
            </a:r>
            <a:endParaRPr lang="en-US" sz="2800" b="0" i="0" kern="1200" dirty="0">
              <a:solidFill>
                <a:schemeClr val="bg2"/>
              </a:solidFill>
              <a:latin typeface="+mj-lt"/>
              <a:ea typeface="+mj-ea"/>
              <a:cs typeface="+mj-cs"/>
            </a:endParaRPr>
          </a:p>
        </p:txBody>
      </p:sp>
      <p:sp>
        <p:nvSpPr>
          <p:cNvPr id="14" name="Symbol zastępczy zawartości 13">
            <a:extLst>
              <a:ext uri="{FF2B5EF4-FFF2-40B4-BE49-F238E27FC236}">
                <a16:creationId xmlns:a16="http://schemas.microsoft.com/office/drawing/2014/main" id="{D4834C89-3928-402B-B947-CB0416904E42}"/>
              </a:ext>
            </a:extLst>
          </p:cNvPr>
          <p:cNvSpPr>
            <a:spLocks noGrp="1"/>
          </p:cNvSpPr>
          <p:nvPr>
            <p:ph idx="1"/>
          </p:nvPr>
        </p:nvSpPr>
        <p:spPr>
          <a:xfrm>
            <a:off x="555381" y="2733588"/>
            <a:ext cx="3211183" cy="3803135"/>
          </a:xfrm>
        </p:spPr>
        <p:txBody>
          <a:bodyPr>
            <a:normAutofit fontScale="85000" lnSpcReduction="20000"/>
          </a:bodyPr>
          <a:lstStyle/>
          <a:p>
            <a:r>
              <a:rPr lang="pl-PL" dirty="0"/>
              <a:t>Milena, </a:t>
            </a:r>
            <a:r>
              <a:rPr lang="pl-PL" dirty="0" err="1"/>
              <a:t>birth</a:t>
            </a:r>
            <a:r>
              <a:rPr lang="pl-PL" dirty="0"/>
              <a:t> </a:t>
            </a:r>
            <a:r>
              <a:rPr lang="pl-PL" dirty="0" err="1"/>
              <a:t>date</a:t>
            </a:r>
            <a:r>
              <a:rPr lang="pl-PL" dirty="0"/>
              <a:t>  03.2011 r. </a:t>
            </a:r>
          </a:p>
          <a:p>
            <a:r>
              <a:rPr lang="pl-PL" dirty="0"/>
              <a:t>Star of </a:t>
            </a:r>
            <a:r>
              <a:rPr lang="pl-PL" dirty="0" err="1"/>
              <a:t>treatment</a:t>
            </a:r>
            <a:r>
              <a:rPr lang="pl-PL" dirty="0"/>
              <a:t>: 2019  (</a:t>
            </a:r>
            <a:r>
              <a:rPr lang="pl-PL" dirty="0" err="1"/>
              <a:t>age</a:t>
            </a:r>
            <a:r>
              <a:rPr lang="pl-PL" dirty="0"/>
              <a:t>: 8 </a:t>
            </a:r>
            <a:r>
              <a:rPr lang="pl-PL" dirty="0" err="1"/>
              <a:t>years</a:t>
            </a:r>
            <a:r>
              <a:rPr lang="pl-PL" dirty="0"/>
              <a:t>)</a:t>
            </a:r>
          </a:p>
          <a:p>
            <a:r>
              <a:rPr lang="pl-PL" dirty="0" err="1"/>
              <a:t>Cobb</a:t>
            </a:r>
            <a:r>
              <a:rPr lang="pl-PL" dirty="0"/>
              <a:t> </a:t>
            </a:r>
            <a:r>
              <a:rPr lang="pl-PL" dirty="0" err="1"/>
              <a:t>angle</a:t>
            </a:r>
            <a:r>
              <a:rPr lang="pl-PL" dirty="0"/>
              <a:t>:</a:t>
            </a:r>
          </a:p>
          <a:p>
            <a:pPr marL="0" indent="0">
              <a:buNone/>
            </a:pPr>
            <a:r>
              <a:rPr lang="pl-PL" dirty="0"/>
              <a:t>at 2019: </a:t>
            </a:r>
          </a:p>
          <a:p>
            <a:pPr marL="0" indent="0">
              <a:buNone/>
            </a:pPr>
            <a:r>
              <a:rPr lang="pl-PL" dirty="0">
                <a:highlight>
                  <a:srgbClr val="FFFF00"/>
                </a:highlight>
              </a:rPr>
              <a:t>Th </a:t>
            </a:r>
            <a:r>
              <a:rPr lang="pl-PL" dirty="0" err="1">
                <a:highlight>
                  <a:srgbClr val="FFFF00"/>
                </a:highlight>
              </a:rPr>
              <a:t>dex</a:t>
            </a:r>
            <a:r>
              <a:rPr lang="pl-PL" dirty="0">
                <a:highlight>
                  <a:srgbClr val="FFFF00"/>
                </a:highlight>
              </a:rPr>
              <a:t> 25</a:t>
            </a:r>
            <a:r>
              <a:rPr lang="pl-PL" dirty="0">
                <a:highlight>
                  <a:srgbClr val="FFFF00"/>
                </a:highlight>
                <a:latin typeface="Calibri" panose="020F0502020204030204" pitchFamily="34" charset="0"/>
                <a:cs typeface="Calibri" panose="020F0502020204030204" pitchFamily="34" charset="0"/>
              </a:rPr>
              <a:t>ᵒ</a:t>
            </a:r>
            <a:r>
              <a:rPr lang="pl-PL" dirty="0">
                <a:highlight>
                  <a:srgbClr val="FFFF00"/>
                </a:highlight>
              </a:rPr>
              <a:t>, L sin 23</a:t>
            </a:r>
            <a:r>
              <a:rPr lang="pl-PL" dirty="0">
                <a:highlight>
                  <a:srgbClr val="FFFF00"/>
                </a:highlight>
                <a:latin typeface="Calibri" panose="020F0502020204030204" pitchFamily="34" charset="0"/>
                <a:cs typeface="Calibri" panose="020F0502020204030204" pitchFamily="34" charset="0"/>
              </a:rPr>
              <a:t>ᵒ</a:t>
            </a:r>
            <a:r>
              <a:rPr lang="pl-PL" dirty="0"/>
              <a:t>. </a:t>
            </a:r>
          </a:p>
          <a:p>
            <a:pPr marL="0" indent="0">
              <a:buNone/>
            </a:pPr>
            <a:r>
              <a:rPr lang="pl-PL" dirty="0"/>
              <a:t>at 2020:</a:t>
            </a:r>
          </a:p>
          <a:p>
            <a:pPr marL="0" indent="0">
              <a:buNone/>
            </a:pPr>
            <a:r>
              <a:rPr lang="pl-PL" dirty="0">
                <a:highlight>
                  <a:srgbClr val="FFFF00"/>
                </a:highlight>
              </a:rPr>
              <a:t>Th </a:t>
            </a:r>
            <a:r>
              <a:rPr lang="pl-PL" dirty="0" err="1">
                <a:highlight>
                  <a:srgbClr val="FFFF00"/>
                </a:highlight>
              </a:rPr>
              <a:t>dex</a:t>
            </a:r>
            <a:r>
              <a:rPr lang="pl-PL" dirty="0">
                <a:highlight>
                  <a:srgbClr val="FFFF00"/>
                </a:highlight>
              </a:rPr>
              <a:t> 22</a:t>
            </a:r>
            <a:r>
              <a:rPr lang="pl-PL" dirty="0">
                <a:highlight>
                  <a:srgbClr val="FFFF00"/>
                </a:highlight>
                <a:latin typeface="Calibri" panose="020F0502020204030204" pitchFamily="34" charset="0"/>
                <a:cs typeface="Calibri" panose="020F0502020204030204" pitchFamily="34" charset="0"/>
              </a:rPr>
              <a:t>ᵒ</a:t>
            </a:r>
            <a:r>
              <a:rPr lang="pl-PL" dirty="0">
                <a:highlight>
                  <a:srgbClr val="FFFF00"/>
                </a:highlight>
              </a:rPr>
              <a:t>, L sin 13</a:t>
            </a:r>
            <a:r>
              <a:rPr lang="pl-PL" dirty="0">
                <a:highlight>
                  <a:srgbClr val="FFFF00"/>
                </a:highlight>
                <a:latin typeface="Calibri" panose="020F0502020204030204" pitchFamily="34" charset="0"/>
                <a:cs typeface="Calibri" panose="020F0502020204030204" pitchFamily="34" charset="0"/>
              </a:rPr>
              <a:t>ᵒ</a:t>
            </a:r>
            <a:r>
              <a:rPr lang="pl-PL" dirty="0">
                <a:highlight>
                  <a:srgbClr val="FFFF00"/>
                </a:highlight>
              </a:rPr>
              <a:t>.</a:t>
            </a:r>
          </a:p>
          <a:p>
            <a:pPr marL="0" indent="0">
              <a:buNone/>
            </a:pPr>
            <a:r>
              <a:rPr lang="pl-PL" dirty="0"/>
              <a:t>2021:</a:t>
            </a:r>
          </a:p>
          <a:p>
            <a:pPr marL="0" indent="0">
              <a:buNone/>
            </a:pPr>
            <a:r>
              <a:rPr lang="pl-PL" dirty="0">
                <a:highlight>
                  <a:srgbClr val="FFFF00"/>
                </a:highlight>
              </a:rPr>
              <a:t>Th </a:t>
            </a:r>
            <a:r>
              <a:rPr lang="pl-PL" dirty="0" err="1">
                <a:highlight>
                  <a:srgbClr val="FFFF00"/>
                </a:highlight>
              </a:rPr>
              <a:t>dex</a:t>
            </a:r>
            <a:r>
              <a:rPr lang="pl-PL" dirty="0">
                <a:highlight>
                  <a:srgbClr val="FFFF00"/>
                </a:highlight>
              </a:rPr>
              <a:t> 15</a:t>
            </a:r>
            <a:r>
              <a:rPr lang="pl-PL" dirty="0">
                <a:highlight>
                  <a:srgbClr val="FFFF00"/>
                </a:highlight>
                <a:latin typeface="Calibri" panose="020F0502020204030204" pitchFamily="34" charset="0"/>
                <a:cs typeface="Calibri" panose="020F0502020204030204" pitchFamily="34" charset="0"/>
              </a:rPr>
              <a:t>ᵒ</a:t>
            </a:r>
            <a:r>
              <a:rPr lang="pl-PL" dirty="0">
                <a:highlight>
                  <a:srgbClr val="FFFF00"/>
                </a:highlight>
              </a:rPr>
              <a:t>. L sin 12</a:t>
            </a:r>
            <a:r>
              <a:rPr lang="pl-PL" dirty="0">
                <a:highlight>
                  <a:srgbClr val="FFFF00"/>
                </a:highlight>
                <a:latin typeface="Calibri" panose="020F0502020204030204" pitchFamily="34" charset="0"/>
                <a:cs typeface="Calibri" panose="020F0502020204030204" pitchFamily="34" charset="0"/>
              </a:rPr>
              <a:t>ᵒ</a:t>
            </a:r>
            <a:r>
              <a:rPr lang="pl-PL" dirty="0">
                <a:highlight>
                  <a:srgbClr val="FFFF00"/>
                </a:highlight>
              </a:rPr>
              <a:t> </a:t>
            </a:r>
          </a:p>
        </p:txBody>
      </p:sp>
      <p:pic>
        <p:nvPicPr>
          <p:cNvPr id="15" name="Obraz 14">
            <a:extLst>
              <a:ext uri="{FF2B5EF4-FFF2-40B4-BE49-F238E27FC236}">
                <a16:creationId xmlns:a16="http://schemas.microsoft.com/office/drawing/2014/main" id="{636C187E-8703-4FD8-9CA0-8842AD523DD1}"/>
              </a:ext>
            </a:extLst>
          </p:cNvPr>
          <p:cNvPicPr>
            <a:picLocks noChangeAspect="1"/>
          </p:cNvPicPr>
          <p:nvPr/>
        </p:nvPicPr>
        <p:blipFill>
          <a:blip r:embed="rId2"/>
          <a:stretch>
            <a:fillRect/>
          </a:stretch>
        </p:blipFill>
        <p:spPr>
          <a:xfrm>
            <a:off x="10859220" y="1420045"/>
            <a:ext cx="1263674" cy="1274161"/>
          </a:xfrm>
          <a:prstGeom prst="rect">
            <a:avLst/>
          </a:prstGeom>
        </p:spPr>
      </p:pic>
      <p:pic>
        <p:nvPicPr>
          <p:cNvPr id="18" name="Obraz 17">
            <a:extLst>
              <a:ext uri="{FF2B5EF4-FFF2-40B4-BE49-F238E27FC236}">
                <a16:creationId xmlns:a16="http://schemas.microsoft.com/office/drawing/2014/main" id="{8C1365BD-11C7-4B4D-93B8-7B71A0AA23BC}"/>
              </a:ext>
            </a:extLst>
          </p:cNvPr>
          <p:cNvPicPr>
            <a:picLocks noChangeAspect="1"/>
          </p:cNvPicPr>
          <p:nvPr/>
        </p:nvPicPr>
        <p:blipFill>
          <a:blip r:embed="rId3"/>
          <a:stretch>
            <a:fillRect/>
          </a:stretch>
        </p:blipFill>
        <p:spPr>
          <a:xfrm>
            <a:off x="10908458" y="0"/>
            <a:ext cx="1172024" cy="1420045"/>
          </a:xfrm>
          <a:prstGeom prst="rect">
            <a:avLst/>
          </a:prstGeom>
        </p:spPr>
      </p:pic>
      <p:pic>
        <p:nvPicPr>
          <p:cNvPr id="8" name="Obraz 7">
            <a:extLst>
              <a:ext uri="{FF2B5EF4-FFF2-40B4-BE49-F238E27FC236}">
                <a16:creationId xmlns:a16="http://schemas.microsoft.com/office/drawing/2014/main" id="{1EBDE61B-0516-4852-A723-E55022E75065}"/>
              </a:ext>
            </a:extLst>
          </p:cNvPr>
          <p:cNvPicPr>
            <a:picLocks noChangeAspect="1"/>
          </p:cNvPicPr>
          <p:nvPr/>
        </p:nvPicPr>
        <p:blipFill>
          <a:blip r:embed="rId4"/>
          <a:stretch>
            <a:fillRect/>
          </a:stretch>
        </p:blipFill>
        <p:spPr>
          <a:xfrm>
            <a:off x="3873176" y="2694206"/>
            <a:ext cx="1971950" cy="4048690"/>
          </a:xfrm>
          <a:prstGeom prst="rect">
            <a:avLst/>
          </a:prstGeom>
        </p:spPr>
      </p:pic>
      <p:pic>
        <p:nvPicPr>
          <p:cNvPr id="10" name="Obraz 9" descr="Obraz zawierający tekst, bezkręgowce&#10;&#10;Opis wygenerowany automatycznie">
            <a:extLst>
              <a:ext uri="{FF2B5EF4-FFF2-40B4-BE49-F238E27FC236}">
                <a16:creationId xmlns:a16="http://schemas.microsoft.com/office/drawing/2014/main" id="{DB0F6C82-C986-4D4E-8E8A-0F56228C629B}"/>
              </a:ext>
            </a:extLst>
          </p:cNvPr>
          <p:cNvPicPr>
            <a:picLocks noChangeAspect="1"/>
          </p:cNvPicPr>
          <p:nvPr/>
        </p:nvPicPr>
        <p:blipFill>
          <a:blip r:embed="rId5"/>
          <a:stretch>
            <a:fillRect/>
          </a:stretch>
        </p:blipFill>
        <p:spPr>
          <a:xfrm>
            <a:off x="6109860" y="2694206"/>
            <a:ext cx="2372656" cy="4048690"/>
          </a:xfrm>
          <a:prstGeom prst="rect">
            <a:avLst/>
          </a:prstGeom>
        </p:spPr>
      </p:pic>
      <p:pic>
        <p:nvPicPr>
          <p:cNvPr id="12" name="Obraz 11">
            <a:extLst>
              <a:ext uri="{FF2B5EF4-FFF2-40B4-BE49-F238E27FC236}">
                <a16:creationId xmlns:a16="http://schemas.microsoft.com/office/drawing/2014/main" id="{5A608107-0EA4-4367-B792-45935799C600}"/>
              </a:ext>
            </a:extLst>
          </p:cNvPr>
          <p:cNvPicPr>
            <a:picLocks noChangeAspect="1"/>
          </p:cNvPicPr>
          <p:nvPr/>
        </p:nvPicPr>
        <p:blipFill>
          <a:blip r:embed="rId6"/>
          <a:stretch>
            <a:fillRect/>
          </a:stretch>
        </p:blipFill>
        <p:spPr>
          <a:xfrm>
            <a:off x="8796953" y="2694206"/>
            <a:ext cx="1955655" cy="4048691"/>
          </a:xfrm>
          <a:prstGeom prst="rect">
            <a:avLst/>
          </a:prstGeom>
        </p:spPr>
      </p:pic>
      <p:sp>
        <p:nvSpPr>
          <p:cNvPr id="13" name="pole tekstowe 12">
            <a:extLst>
              <a:ext uri="{FF2B5EF4-FFF2-40B4-BE49-F238E27FC236}">
                <a16:creationId xmlns:a16="http://schemas.microsoft.com/office/drawing/2014/main" id="{02F52252-4E97-4A16-89F5-AD3867C563DE}"/>
              </a:ext>
            </a:extLst>
          </p:cNvPr>
          <p:cNvSpPr txBox="1"/>
          <p:nvPr/>
        </p:nvSpPr>
        <p:spPr>
          <a:xfrm>
            <a:off x="4491527" y="2234168"/>
            <a:ext cx="735248" cy="369332"/>
          </a:xfrm>
          <a:prstGeom prst="rect">
            <a:avLst/>
          </a:prstGeom>
          <a:noFill/>
        </p:spPr>
        <p:txBody>
          <a:bodyPr wrap="square" rtlCol="0">
            <a:spAutoFit/>
          </a:bodyPr>
          <a:lstStyle/>
          <a:p>
            <a:r>
              <a:rPr lang="pl-PL" dirty="0"/>
              <a:t>2019</a:t>
            </a:r>
          </a:p>
        </p:txBody>
      </p:sp>
      <p:sp>
        <p:nvSpPr>
          <p:cNvPr id="16" name="pole tekstowe 15">
            <a:extLst>
              <a:ext uri="{FF2B5EF4-FFF2-40B4-BE49-F238E27FC236}">
                <a16:creationId xmlns:a16="http://schemas.microsoft.com/office/drawing/2014/main" id="{270897EA-60FA-476B-9ADF-A0D5D4B26A02}"/>
              </a:ext>
            </a:extLst>
          </p:cNvPr>
          <p:cNvSpPr txBox="1"/>
          <p:nvPr/>
        </p:nvSpPr>
        <p:spPr>
          <a:xfrm>
            <a:off x="6868231" y="2234168"/>
            <a:ext cx="735248" cy="369332"/>
          </a:xfrm>
          <a:prstGeom prst="rect">
            <a:avLst/>
          </a:prstGeom>
          <a:noFill/>
        </p:spPr>
        <p:txBody>
          <a:bodyPr wrap="square" rtlCol="0">
            <a:spAutoFit/>
          </a:bodyPr>
          <a:lstStyle/>
          <a:p>
            <a:r>
              <a:rPr lang="pl-PL" dirty="0"/>
              <a:t>2020</a:t>
            </a:r>
          </a:p>
        </p:txBody>
      </p:sp>
      <p:sp>
        <p:nvSpPr>
          <p:cNvPr id="17" name="pole tekstowe 16">
            <a:extLst>
              <a:ext uri="{FF2B5EF4-FFF2-40B4-BE49-F238E27FC236}">
                <a16:creationId xmlns:a16="http://schemas.microsoft.com/office/drawing/2014/main" id="{20BDFE41-C003-4CEE-81F2-B276C0AB5EE3}"/>
              </a:ext>
            </a:extLst>
          </p:cNvPr>
          <p:cNvSpPr txBox="1"/>
          <p:nvPr/>
        </p:nvSpPr>
        <p:spPr>
          <a:xfrm>
            <a:off x="9472837" y="2234168"/>
            <a:ext cx="735248" cy="369332"/>
          </a:xfrm>
          <a:prstGeom prst="rect">
            <a:avLst/>
          </a:prstGeom>
          <a:noFill/>
        </p:spPr>
        <p:txBody>
          <a:bodyPr wrap="square" rtlCol="0">
            <a:spAutoFit/>
          </a:bodyPr>
          <a:lstStyle/>
          <a:p>
            <a:r>
              <a:rPr lang="pl-PL" dirty="0"/>
              <a:t>2021</a:t>
            </a:r>
          </a:p>
        </p:txBody>
      </p:sp>
    </p:spTree>
    <p:extLst>
      <p:ext uri="{BB962C8B-B14F-4D97-AF65-F5344CB8AC3E}">
        <p14:creationId xmlns:p14="http://schemas.microsoft.com/office/powerpoint/2010/main" val="32892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BCBFA7-75EA-47E6-8EFF-8AF2641893FA}"/>
              </a:ext>
            </a:extLst>
          </p:cNvPr>
          <p:cNvSpPr>
            <a:spLocks noGrp="1"/>
          </p:cNvSpPr>
          <p:nvPr>
            <p:ph type="title"/>
          </p:nvPr>
        </p:nvSpPr>
        <p:spPr>
          <a:xfrm>
            <a:off x="1154953" y="973668"/>
            <a:ext cx="9135095" cy="706964"/>
          </a:xfrm>
        </p:spPr>
        <p:txBody>
          <a:bodyPr>
            <a:normAutofit fontScale="90000"/>
          </a:bodyPr>
          <a:lstStyle/>
          <a:p>
            <a:pPr algn="ctr"/>
            <a:r>
              <a:rPr lang="en-US" sz="2800" dirty="0"/>
              <a:t>Scoliosis continues to be a challenge for 21st century medicine</a:t>
            </a:r>
            <a:endParaRPr lang="pl-PL" sz="2800" dirty="0"/>
          </a:p>
        </p:txBody>
      </p:sp>
      <p:sp>
        <p:nvSpPr>
          <p:cNvPr id="3" name="Symbol zastępczy zawartości 2">
            <a:extLst>
              <a:ext uri="{FF2B5EF4-FFF2-40B4-BE49-F238E27FC236}">
                <a16:creationId xmlns:a16="http://schemas.microsoft.com/office/drawing/2014/main" id="{77762DEA-4A0C-422E-9B8C-FD96BDB5CBA8}"/>
              </a:ext>
            </a:extLst>
          </p:cNvPr>
          <p:cNvSpPr>
            <a:spLocks noGrp="1"/>
          </p:cNvSpPr>
          <p:nvPr>
            <p:ph idx="1"/>
          </p:nvPr>
        </p:nvSpPr>
        <p:spPr>
          <a:xfrm>
            <a:off x="490231" y="1915801"/>
            <a:ext cx="11211538" cy="4370618"/>
          </a:xfrm>
        </p:spPr>
        <p:txBody>
          <a:bodyPr>
            <a:normAutofit fontScale="40000" lnSpcReduction="20000"/>
          </a:bodyPr>
          <a:lstStyle/>
          <a:p>
            <a:pPr marL="0" lvl="0" indent="0">
              <a:lnSpc>
                <a:spcPct val="170000"/>
              </a:lnSpc>
              <a:spcBef>
                <a:spcPts val="0"/>
              </a:spcBef>
              <a:buNone/>
            </a:pPr>
            <a:r>
              <a:rPr lang="pl-PL" sz="4000" dirty="0"/>
              <a:t>		</a:t>
            </a:r>
            <a:r>
              <a:rPr lang="en-US" sz="4000" dirty="0"/>
              <a:t>Specific prevention of </a:t>
            </a:r>
            <a:r>
              <a:rPr lang="en-US" sz="4000" u="sng" dirty="0"/>
              <a:t>idiopathic scoliosis </a:t>
            </a:r>
            <a:r>
              <a:rPr lang="en-US" sz="4000" dirty="0"/>
              <a:t>is not possible because its final cause is yet unknown;</a:t>
            </a:r>
            <a:endParaRPr lang="pl-PL" sz="4000" dirty="0"/>
          </a:p>
          <a:p>
            <a:pPr lvl="0">
              <a:lnSpc>
                <a:spcPct val="170000"/>
              </a:lnSpc>
              <a:spcBef>
                <a:spcPts val="0"/>
              </a:spcBef>
            </a:pPr>
            <a:endParaRPr lang="en-US" sz="4000" dirty="0"/>
          </a:p>
          <a:p>
            <a:pPr marL="0" lvl="0" indent="0">
              <a:lnSpc>
                <a:spcPct val="170000"/>
              </a:lnSpc>
              <a:spcBef>
                <a:spcPts val="0"/>
              </a:spcBef>
              <a:buNone/>
            </a:pPr>
            <a:r>
              <a:rPr lang="en-US" sz="4500" b="1" u="sng" dirty="0"/>
              <a:t>S</a:t>
            </a:r>
            <a:r>
              <a:rPr lang="pl-PL" sz="4500" b="1" u="sng" dirty="0"/>
              <a:t>OSORT</a:t>
            </a:r>
            <a:r>
              <a:rPr lang="en-US" sz="4500" b="1" u="sng" dirty="0"/>
              <a:t> </a:t>
            </a:r>
            <a:r>
              <a:rPr lang="en-US" sz="4000" b="1" dirty="0"/>
              <a:t>scoliosis treatment model:</a:t>
            </a:r>
          </a:p>
          <a:p>
            <a:pPr lvl="0">
              <a:lnSpc>
                <a:spcPct val="170000"/>
              </a:lnSpc>
              <a:spcBef>
                <a:spcPts val="0"/>
              </a:spcBef>
            </a:pPr>
            <a:r>
              <a:rPr lang="en-US" sz="4000" b="1" dirty="0"/>
              <a:t>Early correct diagnosis</a:t>
            </a:r>
            <a:r>
              <a:rPr lang="en-US" sz="4000" dirty="0"/>
              <a:t>, observation with rational use of spine X-rays, undertaking therapeutic measures at the initial stage of scoliosis development.</a:t>
            </a:r>
          </a:p>
          <a:p>
            <a:pPr lvl="0">
              <a:lnSpc>
                <a:spcPct val="170000"/>
              </a:lnSpc>
              <a:spcBef>
                <a:spcPts val="0"/>
              </a:spcBef>
            </a:pPr>
            <a:r>
              <a:rPr lang="en-US" sz="4000" b="1" dirty="0"/>
              <a:t>Conservative treatment </a:t>
            </a:r>
            <a:r>
              <a:rPr lang="en-US" sz="4000" dirty="0"/>
              <a:t>that is most effective in the team: </a:t>
            </a:r>
            <a:r>
              <a:rPr lang="en-US" sz="4000" b="1" dirty="0"/>
              <a:t>doctor, physiotherapist, orthopedic technician </a:t>
            </a:r>
            <a:r>
              <a:rPr lang="en-US" sz="4000" dirty="0"/>
              <a:t>performed by:</a:t>
            </a:r>
          </a:p>
          <a:p>
            <a:pPr marL="0" lvl="0" indent="0">
              <a:lnSpc>
                <a:spcPct val="170000"/>
              </a:lnSpc>
              <a:spcBef>
                <a:spcPts val="0"/>
              </a:spcBef>
              <a:buNone/>
            </a:pPr>
            <a:r>
              <a:rPr lang="pl-PL" sz="4000" dirty="0"/>
              <a:t>	</a:t>
            </a:r>
            <a:r>
              <a:rPr lang="en-US" sz="4000" b="1" dirty="0"/>
              <a:t>a) specific physiotherapy exercises</a:t>
            </a:r>
          </a:p>
          <a:p>
            <a:pPr marL="0" lvl="0" indent="0">
              <a:lnSpc>
                <a:spcPct val="170000"/>
              </a:lnSpc>
              <a:spcBef>
                <a:spcPts val="0"/>
              </a:spcBef>
              <a:buNone/>
            </a:pPr>
            <a:r>
              <a:rPr lang="pl-PL" sz="4000" b="1" dirty="0"/>
              <a:t>	</a:t>
            </a:r>
            <a:r>
              <a:rPr lang="en-US" sz="4000" b="1" dirty="0"/>
              <a:t>b) corset,</a:t>
            </a:r>
          </a:p>
          <a:p>
            <a:pPr marL="0" lvl="0" indent="0">
              <a:lnSpc>
                <a:spcPct val="170000"/>
              </a:lnSpc>
              <a:spcBef>
                <a:spcPts val="0"/>
              </a:spcBef>
              <a:buNone/>
            </a:pPr>
            <a:r>
              <a:rPr lang="pl-PL" sz="4000" b="1" dirty="0"/>
              <a:t>	</a:t>
            </a:r>
            <a:r>
              <a:rPr lang="en-US" sz="4000" b="1" dirty="0"/>
              <a:t>c) education,</a:t>
            </a:r>
          </a:p>
          <a:p>
            <a:pPr lvl="0">
              <a:lnSpc>
                <a:spcPct val="170000"/>
              </a:lnSpc>
              <a:spcBef>
                <a:spcPts val="0"/>
              </a:spcBef>
            </a:pPr>
            <a:r>
              <a:rPr lang="en-US" sz="4000" b="1" dirty="0"/>
              <a:t>Objective assessment of treatment results and possible surgical treatment </a:t>
            </a:r>
            <a:endParaRPr lang="pl-PL" sz="4000" b="1" dirty="0"/>
          </a:p>
          <a:p>
            <a:pPr marL="0" lvl="0" indent="0">
              <a:lnSpc>
                <a:spcPct val="170000"/>
              </a:lnSpc>
              <a:spcBef>
                <a:spcPts val="0"/>
              </a:spcBef>
              <a:buNone/>
            </a:pPr>
            <a:r>
              <a:rPr lang="pl-PL" sz="4000" b="1" dirty="0"/>
              <a:t>       </a:t>
            </a:r>
            <a:r>
              <a:rPr lang="en-US" sz="4000" dirty="0"/>
              <a:t>taking into account the quality-of-life aspect of a person with scoliosis.</a:t>
            </a:r>
            <a:endParaRPr lang="pl-PL" sz="2000" dirty="0"/>
          </a:p>
          <a:p>
            <a:pPr marL="228600">
              <a:lnSpc>
                <a:spcPct val="115000"/>
              </a:lnSpc>
              <a:spcAft>
                <a:spcPts val="1000"/>
              </a:spcAft>
            </a:pPr>
            <a:endParaRPr lang="pl-PL" sz="2000" dirty="0">
              <a:ea typeface="Calibri" panose="020F0502020204030204" pitchFamily="34" charset="0"/>
              <a:cs typeface="Times New Roman" panose="02020603050405020304" pitchFamily="18" charset="0"/>
            </a:endParaRPr>
          </a:p>
          <a:p>
            <a:pPr marL="0" indent="0">
              <a:buNone/>
            </a:pPr>
            <a:endParaRPr lang="pl-PL" dirty="0"/>
          </a:p>
          <a:p>
            <a:endParaRPr lang="pl-PL" dirty="0"/>
          </a:p>
        </p:txBody>
      </p:sp>
      <p:pic>
        <p:nvPicPr>
          <p:cNvPr id="9" name="Obraz 8">
            <a:extLst>
              <a:ext uri="{FF2B5EF4-FFF2-40B4-BE49-F238E27FC236}">
                <a16:creationId xmlns:a16="http://schemas.microsoft.com/office/drawing/2014/main" id="{99250100-D1D4-4F05-9347-393F42517BAC}"/>
              </a:ext>
            </a:extLst>
          </p:cNvPr>
          <p:cNvPicPr>
            <a:picLocks noChangeAspect="1"/>
          </p:cNvPicPr>
          <p:nvPr/>
        </p:nvPicPr>
        <p:blipFill>
          <a:blip r:embed="rId2"/>
          <a:stretch>
            <a:fillRect/>
          </a:stretch>
        </p:blipFill>
        <p:spPr>
          <a:xfrm>
            <a:off x="9473185" y="5303209"/>
            <a:ext cx="1263674" cy="1274161"/>
          </a:xfrm>
          <a:prstGeom prst="rect">
            <a:avLst/>
          </a:prstGeom>
        </p:spPr>
      </p:pic>
      <p:pic>
        <p:nvPicPr>
          <p:cNvPr id="10" name="Obraz 9">
            <a:extLst>
              <a:ext uri="{FF2B5EF4-FFF2-40B4-BE49-F238E27FC236}">
                <a16:creationId xmlns:a16="http://schemas.microsoft.com/office/drawing/2014/main" id="{C27F6A7B-B7EC-4860-8A04-A8FE5C400A78}"/>
              </a:ext>
            </a:extLst>
          </p:cNvPr>
          <p:cNvPicPr>
            <a:picLocks noChangeAspect="1"/>
          </p:cNvPicPr>
          <p:nvPr/>
        </p:nvPicPr>
        <p:blipFill>
          <a:blip r:embed="rId3"/>
          <a:stretch>
            <a:fillRect/>
          </a:stretch>
        </p:blipFill>
        <p:spPr>
          <a:xfrm>
            <a:off x="10948416" y="5346075"/>
            <a:ext cx="970056" cy="1175337"/>
          </a:xfrm>
          <a:prstGeom prst="rect">
            <a:avLst/>
          </a:prstGeom>
        </p:spPr>
      </p:pic>
    </p:spTree>
    <p:extLst>
      <p:ext uri="{BB962C8B-B14F-4D97-AF65-F5344CB8AC3E}">
        <p14:creationId xmlns:p14="http://schemas.microsoft.com/office/powerpoint/2010/main" val="3445904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91F3B83C-9BDD-4B54-AC81-44531DEDB100}"/>
              </a:ext>
            </a:extLst>
          </p:cNvPr>
          <p:cNvPicPr>
            <a:picLocks noChangeAspect="1"/>
          </p:cNvPicPr>
          <p:nvPr/>
        </p:nvPicPr>
        <p:blipFill>
          <a:blip r:embed="rId2"/>
          <a:stretch>
            <a:fillRect/>
          </a:stretch>
        </p:blipFill>
        <p:spPr>
          <a:xfrm>
            <a:off x="8529461" y="1950170"/>
            <a:ext cx="1661126" cy="1674912"/>
          </a:xfrm>
          <a:prstGeom prst="roundRect">
            <a:avLst>
              <a:gd name="adj" fmla="val 1858"/>
            </a:avLst>
          </a:prstGeom>
          <a:effectLst/>
        </p:spPr>
      </p:pic>
      <p:pic>
        <p:nvPicPr>
          <p:cNvPr id="16" name="Picture 2" descr="Technomex">
            <a:extLst>
              <a:ext uri="{FF2B5EF4-FFF2-40B4-BE49-F238E27FC236}">
                <a16:creationId xmlns:a16="http://schemas.microsoft.com/office/drawing/2014/main" id="{8C47838A-DA23-E8DC-600A-F043062B2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89" y="2059330"/>
            <a:ext cx="3573251" cy="577338"/>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592ABAF1-AB36-6144-8C9F-AA415DBAB235}"/>
              </a:ext>
            </a:extLst>
          </p:cNvPr>
          <p:cNvSpPr txBox="1"/>
          <p:nvPr/>
        </p:nvSpPr>
        <p:spPr>
          <a:xfrm>
            <a:off x="2831976" y="1180729"/>
            <a:ext cx="8558073" cy="769441"/>
          </a:xfrm>
          <a:prstGeom prst="rect">
            <a:avLst/>
          </a:prstGeom>
          <a:noFill/>
        </p:spPr>
        <p:txBody>
          <a:bodyPr wrap="square" rtlCol="0">
            <a:spAutoFit/>
          </a:bodyPr>
          <a:lstStyle/>
          <a:p>
            <a:r>
              <a:rPr lang="pl-PL" sz="4400" dirty="0"/>
              <a:t>GKS								GRAVISPINE</a:t>
            </a:r>
          </a:p>
        </p:txBody>
      </p:sp>
      <p:cxnSp>
        <p:nvCxnSpPr>
          <p:cNvPr id="6" name="Łącznik: łamany 5">
            <a:extLst>
              <a:ext uri="{FF2B5EF4-FFF2-40B4-BE49-F238E27FC236}">
                <a16:creationId xmlns:a16="http://schemas.microsoft.com/office/drawing/2014/main" id="{9BA35888-3E08-1D25-7BD5-A0318D995122}"/>
              </a:ext>
            </a:extLst>
          </p:cNvPr>
          <p:cNvCxnSpPr/>
          <p:nvPr/>
        </p:nvCxnSpPr>
        <p:spPr>
          <a:xfrm>
            <a:off x="4064351" y="2073919"/>
            <a:ext cx="3986073" cy="825623"/>
          </a:xfrm>
          <a:prstGeom prst="bentConnector3">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7EF91ED0-D37A-FF5B-5FFF-BCEAF06B556B}"/>
              </a:ext>
            </a:extLst>
          </p:cNvPr>
          <p:cNvSpPr txBox="1"/>
          <p:nvPr/>
        </p:nvSpPr>
        <p:spPr>
          <a:xfrm>
            <a:off x="2716567" y="2899439"/>
            <a:ext cx="7545399" cy="1200329"/>
          </a:xfrm>
          <a:prstGeom prst="rect">
            <a:avLst/>
          </a:prstGeom>
          <a:noFill/>
        </p:spPr>
        <p:txBody>
          <a:bodyPr wrap="none" rtlCol="0">
            <a:spAutoFit/>
          </a:bodyPr>
          <a:lstStyle/>
          <a:p>
            <a:r>
              <a:rPr lang="pl-PL" dirty="0" err="1"/>
              <a:t>product</a:t>
            </a:r>
            <a:r>
              <a:rPr lang="pl-PL" dirty="0"/>
              <a:t>											</a:t>
            </a:r>
          </a:p>
          <a:p>
            <a:endParaRPr lang="pl-PL" dirty="0"/>
          </a:p>
          <a:p>
            <a:endParaRPr lang="pl-PL" dirty="0"/>
          </a:p>
          <a:p>
            <a:r>
              <a:rPr lang="pl-PL" dirty="0"/>
              <a:t>													</a:t>
            </a:r>
            <a:r>
              <a:rPr lang="pl-PL" dirty="0" err="1"/>
              <a:t>medical</a:t>
            </a:r>
            <a:r>
              <a:rPr lang="pl-PL" dirty="0"/>
              <a:t> </a:t>
            </a:r>
            <a:r>
              <a:rPr lang="pl-PL" dirty="0" err="1"/>
              <a:t>device</a:t>
            </a:r>
            <a:endParaRPr lang="pl-PL" dirty="0"/>
          </a:p>
        </p:txBody>
      </p:sp>
      <p:pic>
        <p:nvPicPr>
          <p:cNvPr id="1026" name="Picture 2">
            <a:extLst>
              <a:ext uri="{FF2B5EF4-FFF2-40B4-BE49-F238E27FC236}">
                <a16:creationId xmlns:a16="http://schemas.microsoft.com/office/drawing/2014/main" id="{F6A1AD63-5037-2CED-7F98-FB2FB2130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461" y="4305454"/>
            <a:ext cx="2099357" cy="148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70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390CA0-F603-445D-A614-58198DC0652D}"/>
              </a:ext>
            </a:extLst>
          </p:cNvPr>
          <p:cNvSpPr>
            <a:spLocks noGrp="1"/>
          </p:cNvSpPr>
          <p:nvPr>
            <p:ph type="title"/>
          </p:nvPr>
        </p:nvSpPr>
        <p:spPr/>
        <p:txBody>
          <a:bodyPr vert="horz" lIns="91440" tIns="45720" rIns="91440" bIns="45720" rtlCol="0">
            <a:noAutofit/>
          </a:bodyPr>
          <a:lstStyle/>
          <a:p>
            <a:pPr>
              <a:lnSpc>
                <a:spcPct val="90000"/>
              </a:lnSpc>
            </a:pPr>
            <a:r>
              <a:rPr lang="en-US" sz="2800" dirty="0"/>
              <a:t>Treatment with the Scoliosis Gravity Corrector, patent no. PL 222124</a:t>
            </a:r>
          </a:p>
        </p:txBody>
      </p:sp>
      <p:pic>
        <p:nvPicPr>
          <p:cNvPr id="10" name="Obraz 9" descr="Obraz zawierający ściana, sport, wewnątrz, osoba&#10;&#10;Opis wygenerowany automatycznie">
            <a:extLst>
              <a:ext uri="{FF2B5EF4-FFF2-40B4-BE49-F238E27FC236}">
                <a16:creationId xmlns:a16="http://schemas.microsoft.com/office/drawing/2014/main" id="{DFBF2C52-869E-4B4D-8ADD-E7D0255821C8}"/>
              </a:ext>
            </a:extLst>
          </p:cNvPr>
          <p:cNvPicPr>
            <a:picLocks noChangeAspect="1"/>
          </p:cNvPicPr>
          <p:nvPr/>
        </p:nvPicPr>
        <p:blipFill rotWithShape="1">
          <a:blip r:embed="rId2"/>
          <a:srcRect l="16656" r="12236" b="-1"/>
          <a:stretch/>
        </p:blipFill>
        <p:spPr>
          <a:xfrm>
            <a:off x="1384297" y="2055992"/>
            <a:ext cx="4208206" cy="4423786"/>
          </a:xfrm>
          <a:prstGeom prst="roundRect">
            <a:avLst>
              <a:gd name="adj" fmla="val 1858"/>
            </a:avLst>
          </a:prstGeom>
          <a:effectLst/>
        </p:spPr>
      </p:pic>
      <p:pic>
        <p:nvPicPr>
          <p:cNvPr id="17" name="Obraz 16">
            <a:extLst>
              <a:ext uri="{FF2B5EF4-FFF2-40B4-BE49-F238E27FC236}">
                <a16:creationId xmlns:a16="http://schemas.microsoft.com/office/drawing/2014/main" id="{184DA8C7-EB44-4888-AEE2-612F184911CF}"/>
              </a:ext>
            </a:extLst>
          </p:cNvPr>
          <p:cNvPicPr>
            <a:picLocks noChangeAspect="1"/>
          </p:cNvPicPr>
          <p:nvPr/>
        </p:nvPicPr>
        <p:blipFill rotWithShape="1">
          <a:blip r:embed="rId3"/>
          <a:srcRect l="2697" r="1387"/>
          <a:stretch/>
        </p:blipFill>
        <p:spPr>
          <a:xfrm>
            <a:off x="10344979" y="2923308"/>
            <a:ext cx="1549290" cy="1628662"/>
          </a:xfrm>
          <a:prstGeom prst="roundRect">
            <a:avLst>
              <a:gd name="adj" fmla="val 1858"/>
            </a:avLst>
          </a:prstGeom>
          <a:effectLst/>
        </p:spPr>
      </p:pic>
      <p:pic>
        <p:nvPicPr>
          <p:cNvPr id="36" name="Obraz 35">
            <a:extLst>
              <a:ext uri="{FF2B5EF4-FFF2-40B4-BE49-F238E27FC236}">
                <a16:creationId xmlns:a16="http://schemas.microsoft.com/office/drawing/2014/main" id="{AABF7D72-DD20-4DFA-AC56-B6AD2C90A94C}"/>
              </a:ext>
            </a:extLst>
          </p:cNvPr>
          <p:cNvPicPr>
            <a:picLocks noChangeAspect="1"/>
          </p:cNvPicPr>
          <p:nvPr/>
        </p:nvPicPr>
        <p:blipFill>
          <a:blip r:embed="rId4"/>
          <a:stretch>
            <a:fillRect/>
          </a:stretch>
        </p:blipFill>
        <p:spPr>
          <a:xfrm>
            <a:off x="10415498" y="4887294"/>
            <a:ext cx="1452036" cy="1759312"/>
          </a:xfrm>
          <a:prstGeom prst="rect">
            <a:avLst/>
          </a:prstGeom>
        </p:spPr>
      </p:pic>
      <p:pic>
        <p:nvPicPr>
          <p:cNvPr id="5" name="Obraz 4">
            <a:extLst>
              <a:ext uri="{FF2B5EF4-FFF2-40B4-BE49-F238E27FC236}">
                <a16:creationId xmlns:a16="http://schemas.microsoft.com/office/drawing/2014/main" id="{91EF1B07-C42F-8A8D-F4C4-2AF3F528AA6B}"/>
              </a:ext>
            </a:extLst>
          </p:cNvPr>
          <p:cNvPicPr>
            <a:picLocks noChangeAspect="1"/>
          </p:cNvPicPr>
          <p:nvPr/>
        </p:nvPicPr>
        <p:blipFill rotWithShape="1">
          <a:blip r:embed="rId5"/>
          <a:srcRect l="59847" t="43984" r="19940" b="16363"/>
          <a:stretch/>
        </p:blipFill>
        <p:spPr>
          <a:xfrm>
            <a:off x="6198930" y="2340077"/>
            <a:ext cx="2933195" cy="3436669"/>
          </a:xfrm>
          <a:prstGeom prst="rect">
            <a:avLst/>
          </a:prstGeom>
        </p:spPr>
      </p:pic>
    </p:spTree>
    <p:extLst>
      <p:ext uri="{BB962C8B-B14F-4D97-AF65-F5344CB8AC3E}">
        <p14:creationId xmlns:p14="http://schemas.microsoft.com/office/powerpoint/2010/main" val="2539588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F82B82-1558-3132-1128-4EA05E3FD78D}"/>
              </a:ext>
            </a:extLst>
          </p:cNvPr>
          <p:cNvSpPr>
            <a:spLocks noGrp="1"/>
          </p:cNvSpPr>
          <p:nvPr>
            <p:ph type="title"/>
          </p:nvPr>
        </p:nvSpPr>
        <p:spPr/>
        <p:txBody>
          <a:bodyPr/>
          <a:lstStyle/>
          <a:p>
            <a:r>
              <a:rPr lang="pl-PL" dirty="0"/>
              <a:t>Element of </a:t>
            </a:r>
            <a:r>
              <a:rPr lang="pl-PL" dirty="0" err="1"/>
              <a:t>each</a:t>
            </a:r>
            <a:r>
              <a:rPr lang="pl-PL" dirty="0"/>
              <a:t> </a:t>
            </a:r>
            <a:r>
              <a:rPr lang="pl-PL" dirty="0" err="1"/>
              <a:t>method</a:t>
            </a:r>
            <a:r>
              <a:rPr lang="pl-PL" dirty="0"/>
              <a:t> of </a:t>
            </a:r>
            <a:r>
              <a:rPr lang="pl-PL" dirty="0" err="1"/>
              <a:t>work</a:t>
            </a:r>
            <a:r>
              <a:rPr lang="pl-PL" dirty="0"/>
              <a:t> with </a:t>
            </a:r>
            <a:r>
              <a:rPr lang="pl-PL" dirty="0" err="1"/>
              <a:t>scoliosis</a:t>
            </a:r>
            <a:endParaRPr lang="pl-PL" dirty="0"/>
          </a:p>
        </p:txBody>
      </p:sp>
      <p:sp>
        <p:nvSpPr>
          <p:cNvPr id="3" name="Symbol zastępczy zawartości 2">
            <a:extLst>
              <a:ext uri="{FF2B5EF4-FFF2-40B4-BE49-F238E27FC236}">
                <a16:creationId xmlns:a16="http://schemas.microsoft.com/office/drawing/2014/main" id="{8D742173-3FAB-B233-D943-8BFA4DEC4CE2}"/>
              </a:ext>
            </a:extLst>
          </p:cNvPr>
          <p:cNvSpPr>
            <a:spLocks noGrp="1"/>
          </p:cNvSpPr>
          <p:nvPr>
            <p:ph idx="1"/>
          </p:nvPr>
        </p:nvSpPr>
        <p:spPr/>
        <p:txBody>
          <a:bodyPr/>
          <a:lstStyle/>
          <a:p>
            <a:r>
              <a:rPr lang="pl-PL" dirty="0"/>
              <a:t>Schroth</a:t>
            </a:r>
          </a:p>
          <a:p>
            <a:r>
              <a:rPr lang="pl-PL" dirty="0"/>
              <a:t>FITS</a:t>
            </a:r>
          </a:p>
          <a:p>
            <a:r>
              <a:rPr lang="pl-PL" dirty="0" err="1"/>
              <a:t>Dobomed</a:t>
            </a:r>
            <a:r>
              <a:rPr lang="pl-PL" dirty="0"/>
              <a:t> (</a:t>
            </a:r>
            <a:r>
              <a:rPr lang="pl-PL" dirty="0" err="1"/>
              <a:t>pl</a:t>
            </a:r>
            <a:r>
              <a:rPr lang="pl-PL" dirty="0"/>
              <a:t>)</a:t>
            </a:r>
          </a:p>
          <a:p>
            <a:r>
              <a:rPr lang="pl-PL" dirty="0"/>
              <a:t>PNF</a:t>
            </a:r>
          </a:p>
          <a:p>
            <a:r>
              <a:rPr lang="pl-PL" dirty="0" err="1"/>
              <a:t>every</a:t>
            </a:r>
            <a:r>
              <a:rPr lang="pl-PL" dirty="0"/>
              <a:t> </a:t>
            </a:r>
            <a:r>
              <a:rPr lang="pl-PL" dirty="0" err="1"/>
              <a:t>scoliosis</a:t>
            </a:r>
            <a:r>
              <a:rPr lang="pl-PL" dirty="0"/>
              <a:t> </a:t>
            </a:r>
            <a:r>
              <a:rPr lang="pl-PL" dirty="0" err="1"/>
              <a:t>therapy</a:t>
            </a:r>
            <a:r>
              <a:rPr lang="pl-PL" dirty="0"/>
              <a:t> </a:t>
            </a:r>
            <a:r>
              <a:rPr lang="pl-PL" dirty="0" err="1"/>
              <a:t>method</a:t>
            </a:r>
            <a:endParaRPr lang="pl-PL" dirty="0"/>
          </a:p>
          <a:p>
            <a:endParaRPr lang="pl-PL" dirty="0"/>
          </a:p>
          <a:p>
            <a:endParaRPr lang="pl-PL" dirty="0"/>
          </a:p>
        </p:txBody>
      </p:sp>
    </p:spTree>
    <p:extLst>
      <p:ext uri="{BB962C8B-B14F-4D97-AF65-F5344CB8AC3E}">
        <p14:creationId xmlns:p14="http://schemas.microsoft.com/office/powerpoint/2010/main" val="79803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C18D8AC-F047-F042-1C32-03EF5B114FF2}"/>
              </a:ext>
            </a:extLst>
          </p:cNvPr>
          <p:cNvSpPr>
            <a:spLocks noGrp="1"/>
          </p:cNvSpPr>
          <p:nvPr>
            <p:ph idx="1"/>
          </p:nvPr>
        </p:nvSpPr>
        <p:spPr>
          <a:xfrm>
            <a:off x="1478212" y="2095631"/>
            <a:ext cx="9603275" cy="3450613"/>
          </a:xfrm>
        </p:spPr>
        <p:txBody>
          <a:bodyPr/>
          <a:lstStyle/>
          <a:p>
            <a:r>
              <a:rPr lang="pl-PL" dirty="0" err="1"/>
              <a:t>Brochure</a:t>
            </a:r>
            <a:endParaRPr lang="pl-PL" dirty="0"/>
          </a:p>
          <a:p>
            <a:r>
              <a:rPr lang="pl-PL" dirty="0" err="1"/>
              <a:t>Webinar</a:t>
            </a:r>
            <a:endParaRPr lang="pl-PL" dirty="0"/>
          </a:p>
          <a:p>
            <a:r>
              <a:rPr lang="pl-PL" dirty="0"/>
              <a:t>Presentation</a:t>
            </a:r>
          </a:p>
          <a:p>
            <a:endParaRPr lang="pl-PL" dirty="0"/>
          </a:p>
          <a:p>
            <a:r>
              <a:rPr lang="pl-PL" dirty="0" err="1"/>
              <a:t>Therapist</a:t>
            </a:r>
            <a:r>
              <a:rPr lang="pl-PL" dirty="0"/>
              <a:t> / </a:t>
            </a:r>
            <a:r>
              <a:rPr lang="pl-PL" dirty="0" err="1"/>
              <a:t>product</a:t>
            </a:r>
            <a:r>
              <a:rPr lang="pl-PL" dirty="0"/>
              <a:t> manager</a:t>
            </a:r>
          </a:p>
          <a:p>
            <a:r>
              <a:rPr lang="pl-PL" dirty="0" err="1"/>
              <a:t>CONGRESSes</a:t>
            </a:r>
            <a:r>
              <a:rPr lang="pl-PL" dirty="0"/>
              <a:t> (</a:t>
            </a:r>
            <a:r>
              <a:rPr lang="pl-PL" dirty="0" err="1"/>
              <a:t>dedicated</a:t>
            </a:r>
            <a:r>
              <a:rPr lang="pl-PL" dirty="0"/>
              <a:t> to </a:t>
            </a:r>
            <a:r>
              <a:rPr lang="pl-PL" dirty="0" err="1"/>
              <a:t>children</a:t>
            </a:r>
            <a:r>
              <a:rPr lang="pl-PL" dirty="0"/>
              <a:t> and </a:t>
            </a:r>
            <a:r>
              <a:rPr lang="pl-PL" dirty="0" err="1"/>
              <a:t>scoliosis</a:t>
            </a:r>
            <a:r>
              <a:rPr lang="pl-PL" dirty="0"/>
              <a:t>)</a:t>
            </a:r>
          </a:p>
          <a:p>
            <a:pPr marL="0" indent="0">
              <a:buNone/>
            </a:pPr>
            <a:r>
              <a:rPr lang="pl-PL" dirty="0" err="1"/>
              <a:t>Athens</a:t>
            </a:r>
            <a:r>
              <a:rPr lang="pl-PL" dirty="0"/>
              <a:t>, </a:t>
            </a:r>
            <a:r>
              <a:rPr lang="pl-PL" dirty="0" err="1"/>
              <a:t>September</a:t>
            </a:r>
            <a:r>
              <a:rPr lang="pl-PL" dirty="0"/>
              <a:t> 2022</a:t>
            </a:r>
          </a:p>
          <a:p>
            <a:pPr marL="0" indent="0">
              <a:buNone/>
            </a:pPr>
            <a:endParaRPr lang="pl-PL" dirty="0"/>
          </a:p>
          <a:p>
            <a:endParaRPr lang="pl-PL" dirty="0"/>
          </a:p>
          <a:p>
            <a:endParaRPr lang="pl-PL" dirty="0"/>
          </a:p>
        </p:txBody>
      </p:sp>
    </p:spTree>
    <p:extLst>
      <p:ext uri="{BB962C8B-B14F-4D97-AF65-F5344CB8AC3E}">
        <p14:creationId xmlns:p14="http://schemas.microsoft.com/office/powerpoint/2010/main" val="220936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32DF6F-7CE4-4659-AA34-04FBDFA52420}"/>
              </a:ext>
            </a:extLst>
          </p:cNvPr>
          <p:cNvSpPr>
            <a:spLocks noGrp="1"/>
          </p:cNvSpPr>
          <p:nvPr>
            <p:ph type="title"/>
          </p:nvPr>
        </p:nvSpPr>
        <p:spPr>
          <a:xfrm>
            <a:off x="559293" y="406473"/>
            <a:ext cx="9880847" cy="1177230"/>
          </a:xfrm>
        </p:spPr>
        <p:txBody>
          <a:bodyPr>
            <a:normAutofit fontScale="90000"/>
          </a:bodyPr>
          <a:lstStyle/>
          <a:p>
            <a:pPr algn="ctr"/>
            <a:r>
              <a:rPr lang="en-US" sz="2800" dirty="0">
                <a:effectLst/>
                <a:ea typeface="Calibri" panose="020F0502020204030204" pitchFamily="34" charset="0"/>
                <a:cs typeface="Times New Roman" panose="02020603050405020304" pitchFamily="18" charset="0"/>
              </a:rPr>
              <a:t>Diagnostic and therapeutic method</a:t>
            </a:r>
            <a:br>
              <a:rPr lang="en-US" sz="2800" dirty="0">
                <a:effectLst/>
                <a:ea typeface="Calibri" panose="020F0502020204030204" pitchFamily="34" charset="0"/>
                <a:cs typeface="Times New Roman" panose="02020603050405020304" pitchFamily="18" charset="0"/>
              </a:rPr>
            </a:br>
            <a:r>
              <a:rPr lang="en-US" sz="2800" dirty="0">
                <a:effectLst/>
                <a:ea typeface="Calibri" panose="020F0502020204030204" pitchFamily="34" charset="0"/>
                <a:cs typeface="Times New Roman" panose="02020603050405020304" pitchFamily="18" charset="0"/>
              </a:rPr>
              <a:t>Spinal Reflex Balan</a:t>
            </a:r>
            <a:r>
              <a:rPr lang="pl-PL" sz="2800" dirty="0">
                <a:effectLst/>
                <a:ea typeface="Calibri" panose="020F0502020204030204" pitchFamily="34" charset="0"/>
                <a:cs typeface="Times New Roman" panose="02020603050405020304" pitchFamily="18" charset="0"/>
              </a:rPr>
              <a:t>ce</a:t>
            </a:r>
            <a:r>
              <a:rPr lang="en-US" sz="2800" dirty="0">
                <a:effectLst/>
                <a:ea typeface="Calibri" panose="020F0502020204030204" pitchFamily="34" charset="0"/>
                <a:cs typeface="Times New Roman" panose="02020603050405020304" pitchFamily="18" charset="0"/>
              </a:rPr>
              <a:t> method</a:t>
            </a:r>
            <a:r>
              <a:rPr lang="en-US" sz="2800" dirty="0">
                <a:ea typeface="Calibri" panose="020F0502020204030204" pitchFamily="34" charset="0"/>
                <a:cs typeface="Times New Roman" panose="02020603050405020304" pitchFamily="18" charset="0"/>
              </a:rPr>
              <a:t> </a:t>
            </a:r>
            <a:br>
              <a:rPr lang="en-US" sz="2800" dirty="0">
                <a:ea typeface="Calibri" panose="020F0502020204030204" pitchFamily="34" charset="0"/>
                <a:cs typeface="Times New Roman" panose="02020603050405020304" pitchFamily="18" charset="0"/>
              </a:rPr>
            </a:br>
            <a:r>
              <a:rPr lang="en-US" sz="2800" dirty="0">
                <a:ea typeface="Calibri" panose="020F0502020204030204" pitchFamily="34" charset="0"/>
                <a:cs typeface="Times New Roman" panose="02020603050405020304" pitchFamily="18" charset="0"/>
              </a:rPr>
              <a:t>S</a:t>
            </a:r>
            <a:r>
              <a:rPr lang="en-US" sz="2800" dirty="0">
                <a:effectLst/>
                <a:ea typeface="Calibri" panose="020F0502020204030204" pitchFamily="34" charset="0"/>
                <a:cs typeface="Times New Roman" panose="02020603050405020304" pitchFamily="18" charset="0"/>
              </a:rPr>
              <a:t>RB</a:t>
            </a:r>
            <a:r>
              <a:rPr lang="pl-PL" sz="2800" dirty="0">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method</a:t>
            </a:r>
            <a:endParaRPr lang="pl-PL" sz="2800" dirty="0"/>
          </a:p>
        </p:txBody>
      </p:sp>
      <p:sp>
        <p:nvSpPr>
          <p:cNvPr id="3" name="Symbol zastępczy zawartości 2">
            <a:extLst>
              <a:ext uri="{FF2B5EF4-FFF2-40B4-BE49-F238E27FC236}">
                <a16:creationId xmlns:a16="http://schemas.microsoft.com/office/drawing/2014/main" id="{86A7B9E3-D469-4901-9A1C-3614C9250D63}"/>
              </a:ext>
            </a:extLst>
          </p:cNvPr>
          <p:cNvSpPr>
            <a:spLocks noGrp="1"/>
          </p:cNvSpPr>
          <p:nvPr>
            <p:ph idx="1"/>
          </p:nvPr>
        </p:nvSpPr>
        <p:spPr>
          <a:xfrm>
            <a:off x="559293" y="2786104"/>
            <a:ext cx="11632707" cy="2258676"/>
          </a:xfrm>
        </p:spPr>
        <p:txBody>
          <a:bodyPr>
            <a:normAutofit/>
          </a:bodyPr>
          <a:lstStyle/>
          <a:p>
            <a:pPr>
              <a:lnSpc>
                <a:spcPct val="150000"/>
              </a:lnSpc>
              <a:spcBef>
                <a:spcPts val="0"/>
              </a:spcBef>
            </a:pPr>
            <a:r>
              <a:rPr lang="pl-PL" sz="2000" dirty="0">
                <a:latin typeface="+mj-lt"/>
              </a:rPr>
              <a:t>SRB </a:t>
            </a:r>
            <a:r>
              <a:rPr lang="en-US" sz="2000" dirty="0">
                <a:latin typeface="+mj-lt"/>
              </a:rPr>
              <a:t>- is a proposal of comprehensive orthopedic care for a child </a:t>
            </a:r>
            <a:r>
              <a:rPr lang="pl-PL" sz="2000" dirty="0">
                <a:latin typeface="+mj-lt"/>
              </a:rPr>
              <a:t>with</a:t>
            </a:r>
            <a:r>
              <a:rPr lang="en-US" sz="2000" dirty="0">
                <a:latin typeface="+mj-lt"/>
              </a:rPr>
              <a:t> risk of developing idiopathic scoliosis.</a:t>
            </a:r>
          </a:p>
          <a:p>
            <a:pPr>
              <a:lnSpc>
                <a:spcPct val="150000"/>
              </a:lnSpc>
              <a:spcBef>
                <a:spcPts val="0"/>
              </a:spcBef>
            </a:pPr>
            <a:r>
              <a:rPr lang="pl-PL" sz="2000" dirty="0">
                <a:latin typeface="+mj-lt"/>
              </a:rPr>
              <a:t>SRB </a:t>
            </a:r>
            <a:r>
              <a:rPr lang="pl-PL" sz="2000" dirty="0" err="1">
                <a:latin typeface="+mj-lt"/>
              </a:rPr>
              <a:t>method</a:t>
            </a:r>
            <a:r>
              <a:rPr lang="pl-PL" sz="2000" dirty="0">
                <a:latin typeface="+mj-lt"/>
              </a:rPr>
              <a:t> - </a:t>
            </a:r>
            <a:r>
              <a:rPr lang="en-US" sz="2000" dirty="0">
                <a:latin typeface="+mj-lt"/>
              </a:rPr>
              <a:t>includes a diagnostic and therapeutic proposal</a:t>
            </a:r>
            <a:endParaRPr lang="pl-PL" sz="2000" dirty="0">
              <a:latin typeface="+mj-lt"/>
            </a:endParaRPr>
          </a:p>
        </p:txBody>
      </p:sp>
      <p:pic>
        <p:nvPicPr>
          <p:cNvPr id="4" name="Obraz 3">
            <a:extLst>
              <a:ext uri="{FF2B5EF4-FFF2-40B4-BE49-F238E27FC236}">
                <a16:creationId xmlns:a16="http://schemas.microsoft.com/office/drawing/2014/main" id="{6FD9BC3B-9108-44E0-9488-C34A4BE5AEB7}"/>
              </a:ext>
            </a:extLst>
          </p:cNvPr>
          <p:cNvPicPr>
            <a:picLocks noChangeAspect="1"/>
          </p:cNvPicPr>
          <p:nvPr/>
        </p:nvPicPr>
        <p:blipFill>
          <a:blip r:embed="rId2"/>
          <a:stretch>
            <a:fillRect/>
          </a:stretch>
        </p:blipFill>
        <p:spPr>
          <a:xfrm>
            <a:off x="9473185" y="5303209"/>
            <a:ext cx="1263674" cy="1274161"/>
          </a:xfrm>
          <a:prstGeom prst="rect">
            <a:avLst/>
          </a:prstGeom>
        </p:spPr>
      </p:pic>
      <p:pic>
        <p:nvPicPr>
          <p:cNvPr id="5" name="Obraz 4">
            <a:extLst>
              <a:ext uri="{FF2B5EF4-FFF2-40B4-BE49-F238E27FC236}">
                <a16:creationId xmlns:a16="http://schemas.microsoft.com/office/drawing/2014/main" id="{9DCE6463-CF02-47C9-AC56-CCB5F17AA06A}"/>
              </a:ext>
            </a:extLst>
          </p:cNvPr>
          <p:cNvPicPr>
            <a:picLocks noChangeAspect="1"/>
          </p:cNvPicPr>
          <p:nvPr/>
        </p:nvPicPr>
        <p:blipFill>
          <a:blip r:embed="rId3"/>
          <a:stretch>
            <a:fillRect/>
          </a:stretch>
        </p:blipFill>
        <p:spPr>
          <a:xfrm>
            <a:off x="10948416" y="5346075"/>
            <a:ext cx="970056" cy="1175337"/>
          </a:xfrm>
          <a:prstGeom prst="rect">
            <a:avLst/>
          </a:prstGeom>
        </p:spPr>
      </p:pic>
      <p:graphicFrame>
        <p:nvGraphicFramePr>
          <p:cNvPr id="8" name="Diagram 7">
            <a:extLst>
              <a:ext uri="{FF2B5EF4-FFF2-40B4-BE49-F238E27FC236}">
                <a16:creationId xmlns:a16="http://schemas.microsoft.com/office/drawing/2014/main" id="{841C6B07-6378-4764-8860-E711A857CD8D}"/>
              </a:ext>
            </a:extLst>
          </p:cNvPr>
          <p:cNvGraphicFramePr/>
          <p:nvPr>
            <p:extLst>
              <p:ext uri="{D42A27DB-BD31-4B8C-83A1-F6EECF244321}">
                <p14:modId xmlns:p14="http://schemas.microsoft.com/office/powerpoint/2010/main" val="935991921"/>
              </p:ext>
            </p:extLst>
          </p:nvPr>
        </p:nvGraphicFramePr>
        <p:xfrm>
          <a:off x="492617" y="3711306"/>
          <a:ext cx="11766058" cy="29682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5058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957415-9D32-4DD6-91B3-2DADE5A1A501}"/>
              </a:ext>
            </a:extLst>
          </p:cNvPr>
          <p:cNvSpPr>
            <a:spLocks noGrp="1"/>
          </p:cNvSpPr>
          <p:nvPr>
            <p:ph type="title"/>
          </p:nvPr>
        </p:nvSpPr>
        <p:spPr>
          <a:xfrm>
            <a:off x="2243205" y="418212"/>
            <a:ext cx="8761413" cy="706964"/>
          </a:xfrm>
        </p:spPr>
        <p:txBody>
          <a:bodyPr/>
          <a:lstStyle/>
          <a:p>
            <a:r>
              <a:rPr lang="pl-PL" sz="2800" dirty="0"/>
              <a:t>SRB – </a:t>
            </a:r>
            <a:r>
              <a:rPr lang="pl-PL" sz="2800" dirty="0" err="1"/>
              <a:t>diagnostic</a:t>
            </a:r>
            <a:r>
              <a:rPr lang="pl-PL" sz="2800" dirty="0"/>
              <a:t> part</a:t>
            </a:r>
          </a:p>
        </p:txBody>
      </p:sp>
      <p:sp>
        <p:nvSpPr>
          <p:cNvPr id="3" name="Symbol zastępczy zawartości 2">
            <a:extLst>
              <a:ext uri="{FF2B5EF4-FFF2-40B4-BE49-F238E27FC236}">
                <a16:creationId xmlns:a16="http://schemas.microsoft.com/office/drawing/2014/main" id="{0C599B2F-DCD3-4CA7-82B4-9CAF8C342564}"/>
              </a:ext>
            </a:extLst>
          </p:cNvPr>
          <p:cNvSpPr>
            <a:spLocks noGrp="1"/>
          </p:cNvSpPr>
          <p:nvPr>
            <p:ph idx="1"/>
          </p:nvPr>
        </p:nvSpPr>
        <p:spPr>
          <a:xfrm>
            <a:off x="213064" y="1913531"/>
            <a:ext cx="11765872" cy="4325112"/>
          </a:xfrm>
        </p:spPr>
        <p:txBody>
          <a:bodyPr>
            <a:normAutofit fontScale="77500" lnSpcReduction="20000"/>
          </a:bodyPr>
          <a:lstStyle/>
          <a:p>
            <a:pPr>
              <a:lnSpc>
                <a:spcPct val="170000"/>
              </a:lnSpc>
              <a:spcBef>
                <a:spcPts val="0"/>
              </a:spcBef>
            </a:pPr>
            <a:r>
              <a:rPr lang="en-US" sz="2600" dirty="0">
                <a:solidFill>
                  <a:schemeClr val="tx1"/>
                </a:solidFill>
                <a:latin typeface="+mj-lt"/>
              </a:rPr>
              <a:t>The diagnostic part includes a model of body posture examination, which is </a:t>
            </a:r>
            <a:r>
              <a:rPr lang="en-US" sz="2600" b="1" dirty="0">
                <a:solidFill>
                  <a:schemeClr val="tx1"/>
                </a:solidFill>
                <a:latin typeface="+mj-lt"/>
              </a:rPr>
              <a:t>not only limited to the early detection of scoliosis</a:t>
            </a:r>
            <a:r>
              <a:rPr lang="en-US" sz="2600" dirty="0">
                <a:solidFill>
                  <a:schemeClr val="tx1"/>
                </a:solidFill>
                <a:latin typeface="+mj-lt"/>
              </a:rPr>
              <a:t>, but also includes the assessment of posture parameters responsible for proper development of the </a:t>
            </a:r>
            <a:r>
              <a:rPr lang="en-US" sz="2600" dirty="0" err="1">
                <a:solidFill>
                  <a:schemeClr val="tx1"/>
                </a:solidFill>
                <a:latin typeface="+mj-lt"/>
              </a:rPr>
              <a:t>musculo</a:t>
            </a:r>
            <a:r>
              <a:rPr lang="en-US" sz="2600" dirty="0">
                <a:solidFill>
                  <a:schemeClr val="tx1"/>
                </a:solidFill>
                <a:latin typeface="+mj-lt"/>
              </a:rPr>
              <a:t>-skeletal system </a:t>
            </a:r>
          </a:p>
          <a:p>
            <a:pPr>
              <a:lnSpc>
                <a:spcPct val="170000"/>
              </a:lnSpc>
              <a:spcBef>
                <a:spcPts val="0"/>
              </a:spcBef>
            </a:pPr>
            <a:r>
              <a:rPr lang="en-US" sz="2600" dirty="0">
                <a:solidFill>
                  <a:schemeClr val="tx1"/>
                </a:solidFill>
                <a:latin typeface="+mj-lt"/>
              </a:rPr>
              <a:t>There are analyzed only </a:t>
            </a:r>
            <a:r>
              <a:rPr lang="en-US" sz="2600" b="1" dirty="0">
                <a:solidFill>
                  <a:schemeClr val="tx1"/>
                </a:solidFill>
                <a:latin typeface="+mj-lt"/>
              </a:rPr>
              <a:t>measurable parameters </a:t>
            </a:r>
            <a:r>
              <a:rPr lang="en-US" sz="2600" dirty="0">
                <a:solidFill>
                  <a:schemeClr val="tx1"/>
                </a:solidFill>
                <a:latin typeface="+mj-lt"/>
              </a:rPr>
              <a:t>(for example by </a:t>
            </a:r>
            <a:r>
              <a:rPr lang="en-US" sz="2600" dirty="0" err="1">
                <a:solidFill>
                  <a:schemeClr val="tx1"/>
                </a:solidFill>
                <a:latin typeface="+mj-lt"/>
              </a:rPr>
              <a:t>scoliometer</a:t>
            </a:r>
            <a:r>
              <a:rPr lang="en-US" sz="2600" dirty="0">
                <a:solidFill>
                  <a:schemeClr val="tx1"/>
                </a:solidFill>
                <a:latin typeface="+mj-lt"/>
              </a:rPr>
              <a:t> or inclinometer), which are </a:t>
            </a:r>
            <a:r>
              <a:rPr lang="en-US" sz="2600" dirty="0" err="1">
                <a:solidFill>
                  <a:schemeClr val="tx1"/>
                </a:solidFill>
                <a:latin typeface="+mj-lt"/>
              </a:rPr>
              <a:t>importand</a:t>
            </a:r>
            <a:r>
              <a:rPr lang="en-US" sz="2600" dirty="0">
                <a:solidFill>
                  <a:schemeClr val="tx1"/>
                </a:solidFill>
                <a:latin typeface="+mj-lt"/>
              </a:rPr>
              <a:t>  for proper child development</a:t>
            </a:r>
          </a:p>
          <a:p>
            <a:pPr>
              <a:lnSpc>
                <a:spcPct val="170000"/>
              </a:lnSpc>
              <a:spcBef>
                <a:spcPts val="0"/>
              </a:spcBef>
            </a:pPr>
            <a:r>
              <a:rPr lang="en-US" sz="2600" dirty="0">
                <a:solidFill>
                  <a:schemeClr val="tx1"/>
                </a:solidFill>
                <a:latin typeface="+mj-lt"/>
              </a:rPr>
              <a:t>On the basis of the test results, the child is </a:t>
            </a:r>
            <a:r>
              <a:rPr lang="en-US" sz="2600" b="1" dirty="0">
                <a:solidFill>
                  <a:schemeClr val="tx1"/>
                </a:solidFill>
                <a:latin typeface="+mj-lt"/>
              </a:rPr>
              <a:t>classified into one of the four groups </a:t>
            </a:r>
            <a:r>
              <a:rPr lang="en-US" sz="2600" dirty="0">
                <a:solidFill>
                  <a:schemeClr val="tx1"/>
                </a:solidFill>
                <a:latin typeface="+mj-lt"/>
              </a:rPr>
              <a:t>determining the severity of postural deformity.</a:t>
            </a:r>
          </a:p>
          <a:p>
            <a:pPr>
              <a:lnSpc>
                <a:spcPct val="170000"/>
              </a:lnSpc>
              <a:spcBef>
                <a:spcPts val="0"/>
              </a:spcBef>
            </a:pPr>
            <a:r>
              <a:rPr lang="en-US" sz="2600" b="1" dirty="0">
                <a:solidFill>
                  <a:schemeClr val="tx1"/>
                </a:solidFill>
                <a:latin typeface="+mj-lt"/>
              </a:rPr>
              <a:t>Groups 1 to 4 contain specific parameter criteria and guidelines for therapeutic management, </a:t>
            </a:r>
            <a:r>
              <a:rPr lang="en-US" sz="2600" dirty="0">
                <a:solidFill>
                  <a:schemeClr val="tx1"/>
                </a:solidFill>
                <a:latin typeface="+mj-lt"/>
              </a:rPr>
              <a:t>taking into account the child's age and gender.</a:t>
            </a:r>
            <a:endParaRPr lang="pl-PL" dirty="0"/>
          </a:p>
        </p:txBody>
      </p:sp>
    </p:spTree>
    <p:extLst>
      <p:ext uri="{BB962C8B-B14F-4D97-AF65-F5344CB8AC3E}">
        <p14:creationId xmlns:p14="http://schemas.microsoft.com/office/powerpoint/2010/main" val="165934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F5AA50-22F3-4765-8D29-28D65C26EAC2}"/>
              </a:ext>
            </a:extLst>
          </p:cNvPr>
          <p:cNvSpPr>
            <a:spLocks noGrp="1"/>
          </p:cNvSpPr>
          <p:nvPr>
            <p:ph type="title"/>
          </p:nvPr>
        </p:nvSpPr>
        <p:spPr/>
        <p:txBody>
          <a:bodyPr/>
          <a:lstStyle/>
          <a:p>
            <a:pPr algn="ctr"/>
            <a:r>
              <a:rPr lang="en-US" sz="2800" dirty="0"/>
              <a:t>Features of good conservative treatment</a:t>
            </a:r>
            <a:endParaRPr lang="pl-PL" sz="2800" dirty="0"/>
          </a:p>
        </p:txBody>
      </p:sp>
      <p:sp>
        <p:nvSpPr>
          <p:cNvPr id="3" name="Symbol zastępczy zawartości 2">
            <a:extLst>
              <a:ext uri="{FF2B5EF4-FFF2-40B4-BE49-F238E27FC236}">
                <a16:creationId xmlns:a16="http://schemas.microsoft.com/office/drawing/2014/main" id="{5711A7D9-9FEC-4A30-91DE-8CEB6C88169E}"/>
              </a:ext>
            </a:extLst>
          </p:cNvPr>
          <p:cNvSpPr>
            <a:spLocks noGrp="1"/>
          </p:cNvSpPr>
          <p:nvPr>
            <p:ph idx="1"/>
          </p:nvPr>
        </p:nvSpPr>
        <p:spPr>
          <a:xfrm>
            <a:off x="646523" y="1993994"/>
            <a:ext cx="9868395" cy="4215740"/>
          </a:xfrm>
        </p:spPr>
        <p:txBody>
          <a:bodyPr>
            <a:normAutofit/>
          </a:bodyPr>
          <a:lstStyle/>
          <a:p>
            <a:r>
              <a:rPr lang="en-US" sz="2400" dirty="0"/>
              <a:t>Auto three-plane correction,</a:t>
            </a:r>
          </a:p>
          <a:p>
            <a:r>
              <a:rPr lang="en-US" sz="2400" dirty="0"/>
              <a:t>Posture correction</a:t>
            </a:r>
          </a:p>
          <a:p>
            <a:r>
              <a:rPr lang="en-US" sz="2400" dirty="0"/>
              <a:t>Posture stabilization</a:t>
            </a:r>
          </a:p>
          <a:p>
            <a:r>
              <a:rPr lang="en-US" sz="2400" dirty="0"/>
              <a:t>Daily physical activity training,</a:t>
            </a:r>
          </a:p>
          <a:p>
            <a:r>
              <a:rPr lang="en-US" sz="2400" dirty="0"/>
              <a:t>Patient education</a:t>
            </a:r>
            <a:endParaRPr lang="pl-PL" sz="2400" dirty="0"/>
          </a:p>
          <a:p>
            <a:endParaRPr lang="pl-PL" sz="1400" i="1" dirty="0"/>
          </a:p>
          <a:p>
            <a:pPr marL="0" indent="0">
              <a:buNone/>
            </a:pPr>
            <a:r>
              <a:rPr lang="pl-PL" sz="1400" i="1" dirty="0" err="1"/>
              <a:t>Scoliosis</a:t>
            </a:r>
            <a:r>
              <a:rPr lang="pl-PL" sz="1400" i="1" dirty="0"/>
              <a:t> . “</a:t>
            </a:r>
            <a:r>
              <a:rPr lang="pl-PL" sz="1400" i="1" dirty="0" err="1"/>
              <a:t>Rehabilitation</a:t>
            </a:r>
            <a:r>
              <a:rPr lang="pl-PL" sz="1400" i="1" dirty="0"/>
              <a:t> </a:t>
            </a:r>
            <a:r>
              <a:rPr lang="pl-PL" sz="1400" i="1" dirty="0" err="1"/>
              <a:t>schools</a:t>
            </a:r>
            <a:r>
              <a:rPr lang="pl-PL" sz="1400" i="1" dirty="0"/>
              <a:t> for </a:t>
            </a:r>
            <a:r>
              <a:rPr lang="pl-PL" sz="1400" i="1" dirty="0" err="1"/>
              <a:t>scoliosis</a:t>
            </a:r>
            <a:r>
              <a:rPr lang="pl-PL" sz="1400" i="1" dirty="0"/>
              <a:t>” </a:t>
            </a:r>
            <a:r>
              <a:rPr lang="pl-PL" sz="1400" i="1" dirty="0" err="1"/>
              <a:t>thematicseries</a:t>
            </a:r>
            <a:r>
              <a:rPr lang="pl-PL" sz="1400" i="1" dirty="0"/>
              <a:t>: </a:t>
            </a:r>
            <a:r>
              <a:rPr lang="pl-PL" sz="1400" i="1" dirty="0" err="1"/>
              <a:t>describing</a:t>
            </a:r>
            <a:r>
              <a:rPr lang="pl-PL" sz="1400" i="1" dirty="0"/>
              <a:t> the </a:t>
            </a:r>
            <a:r>
              <a:rPr lang="pl-PL" sz="1400" i="1" dirty="0" err="1"/>
              <a:t>methods</a:t>
            </a:r>
            <a:r>
              <a:rPr lang="pl-PL" sz="1400" i="1" dirty="0"/>
              <a:t> and </a:t>
            </a:r>
            <a:r>
              <a:rPr lang="pl-PL" sz="1400" i="1" dirty="0" err="1"/>
              <a:t>results</a:t>
            </a:r>
            <a:endParaRPr lang="pl-PL" sz="1400" i="1" dirty="0"/>
          </a:p>
          <a:p>
            <a:pPr marL="0" indent="0">
              <a:buNone/>
            </a:pPr>
            <a:r>
              <a:rPr lang="pl-PL" sz="1400" i="1" dirty="0"/>
              <a:t>Manuel D Rigo1*, </a:t>
            </a:r>
            <a:r>
              <a:rPr lang="pl-PL" sz="1400" i="1" dirty="0" err="1"/>
              <a:t>Theodoros</a:t>
            </a:r>
            <a:r>
              <a:rPr lang="pl-PL" sz="1400" i="1" dirty="0"/>
              <a:t> B Grivas2</a:t>
            </a:r>
          </a:p>
          <a:p>
            <a:endParaRPr lang="pl-PL" dirty="0"/>
          </a:p>
        </p:txBody>
      </p:sp>
      <p:pic>
        <p:nvPicPr>
          <p:cNvPr id="7" name="Obraz 6">
            <a:extLst>
              <a:ext uri="{FF2B5EF4-FFF2-40B4-BE49-F238E27FC236}">
                <a16:creationId xmlns:a16="http://schemas.microsoft.com/office/drawing/2014/main" id="{D910992E-1419-4B89-A6D9-29EA540954A2}"/>
              </a:ext>
            </a:extLst>
          </p:cNvPr>
          <p:cNvPicPr>
            <a:picLocks noChangeAspect="1"/>
          </p:cNvPicPr>
          <p:nvPr/>
        </p:nvPicPr>
        <p:blipFill>
          <a:blip r:embed="rId2"/>
          <a:stretch>
            <a:fillRect/>
          </a:stretch>
        </p:blipFill>
        <p:spPr>
          <a:xfrm>
            <a:off x="9473185" y="5303209"/>
            <a:ext cx="1263674" cy="1274161"/>
          </a:xfrm>
          <a:prstGeom prst="rect">
            <a:avLst/>
          </a:prstGeom>
        </p:spPr>
      </p:pic>
      <p:pic>
        <p:nvPicPr>
          <p:cNvPr id="9" name="Obraz 8">
            <a:extLst>
              <a:ext uri="{FF2B5EF4-FFF2-40B4-BE49-F238E27FC236}">
                <a16:creationId xmlns:a16="http://schemas.microsoft.com/office/drawing/2014/main" id="{496AEB0A-67A8-49B2-813A-D3BAB43AA970}"/>
              </a:ext>
            </a:extLst>
          </p:cNvPr>
          <p:cNvPicPr>
            <a:picLocks noChangeAspect="1"/>
          </p:cNvPicPr>
          <p:nvPr/>
        </p:nvPicPr>
        <p:blipFill>
          <a:blip r:embed="rId3"/>
          <a:stretch>
            <a:fillRect/>
          </a:stretch>
        </p:blipFill>
        <p:spPr>
          <a:xfrm>
            <a:off x="10948416" y="5346075"/>
            <a:ext cx="970056" cy="1175337"/>
          </a:xfrm>
          <a:prstGeom prst="rect">
            <a:avLst/>
          </a:prstGeom>
        </p:spPr>
      </p:pic>
    </p:spTree>
    <p:extLst>
      <p:ext uri="{BB962C8B-B14F-4D97-AF65-F5344CB8AC3E}">
        <p14:creationId xmlns:p14="http://schemas.microsoft.com/office/powerpoint/2010/main" val="18133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7A0261-1EED-4433-853E-E376634A5AC2}"/>
              </a:ext>
            </a:extLst>
          </p:cNvPr>
          <p:cNvSpPr>
            <a:spLocks noGrp="1"/>
          </p:cNvSpPr>
          <p:nvPr>
            <p:ph type="title"/>
          </p:nvPr>
        </p:nvSpPr>
        <p:spPr/>
        <p:txBody>
          <a:bodyPr/>
          <a:lstStyle/>
          <a:p>
            <a:pPr algn="ctr"/>
            <a:r>
              <a:rPr lang="en-US" dirty="0" err="1"/>
              <a:t>Patophysiology</a:t>
            </a:r>
            <a:r>
              <a:rPr lang="en-US" dirty="0"/>
              <a:t> of scoliosis </a:t>
            </a:r>
            <a:br>
              <a:rPr lang="pl-PL" dirty="0"/>
            </a:br>
            <a:r>
              <a:rPr lang="pl-PL" dirty="0" err="1"/>
              <a:t>according</a:t>
            </a:r>
            <a:r>
              <a:rPr lang="pl-PL" dirty="0"/>
              <a:t> to</a:t>
            </a:r>
            <a:r>
              <a:rPr lang="en-US" dirty="0"/>
              <a:t> SRB</a:t>
            </a:r>
          </a:p>
        </p:txBody>
      </p:sp>
      <p:sp>
        <p:nvSpPr>
          <p:cNvPr id="3" name="Symbol zastępczy zawartości 2">
            <a:extLst>
              <a:ext uri="{FF2B5EF4-FFF2-40B4-BE49-F238E27FC236}">
                <a16:creationId xmlns:a16="http://schemas.microsoft.com/office/drawing/2014/main" id="{105AADB5-7AD2-FAFB-6C44-F3DFD29A0149}"/>
              </a:ext>
            </a:extLst>
          </p:cNvPr>
          <p:cNvSpPr>
            <a:spLocks noGrp="1"/>
          </p:cNvSpPr>
          <p:nvPr>
            <p:ph idx="1"/>
          </p:nvPr>
        </p:nvSpPr>
        <p:spPr>
          <a:xfrm>
            <a:off x="622291" y="2097473"/>
            <a:ext cx="10581327" cy="2598814"/>
          </a:xfrm>
        </p:spPr>
        <p:txBody>
          <a:bodyPr>
            <a:noAutofit/>
          </a:bodyPr>
          <a:lstStyle/>
          <a:p>
            <a:r>
              <a:rPr lang="pl-PL" sz="2400" dirty="0"/>
              <a:t>a</a:t>
            </a:r>
            <a:r>
              <a:rPr lang="en-US" sz="2400" dirty="0"/>
              <a:t>s a result of torsional forces in scoliosis, changes occur and gradually consolidate. Initially these are functional, functional, in muscles, ligaments, fasciae, and then functional in the vertebrae</a:t>
            </a:r>
          </a:p>
          <a:p>
            <a:r>
              <a:rPr lang="en-US" sz="2400" dirty="0"/>
              <a:t>complex deformities of the spine alter the growth of the cartilage of the vertebrae and the vertebrae gradually become permanently distorted</a:t>
            </a:r>
          </a:p>
        </p:txBody>
      </p:sp>
      <p:sp>
        <p:nvSpPr>
          <p:cNvPr id="5" name="pole tekstowe 4">
            <a:extLst>
              <a:ext uri="{FF2B5EF4-FFF2-40B4-BE49-F238E27FC236}">
                <a16:creationId xmlns:a16="http://schemas.microsoft.com/office/drawing/2014/main" id="{21170E53-8C9D-327E-B33C-1B90724197BF}"/>
              </a:ext>
            </a:extLst>
          </p:cNvPr>
          <p:cNvSpPr txBox="1"/>
          <p:nvPr/>
        </p:nvSpPr>
        <p:spPr>
          <a:xfrm>
            <a:off x="691054" y="4940006"/>
            <a:ext cx="9973295" cy="738664"/>
          </a:xfrm>
          <a:prstGeom prst="rect">
            <a:avLst/>
          </a:prstGeom>
          <a:noFill/>
        </p:spPr>
        <p:txBody>
          <a:bodyPr wrap="square">
            <a:spAutoFit/>
          </a:bodyPr>
          <a:lstStyle/>
          <a:p>
            <a:r>
              <a:rPr lang="it-IT" sz="1400" i="0" dirty="0">
                <a:effectLst/>
                <a:latin typeface="+mj-lt"/>
              </a:rPr>
              <a:t>Canavese F, Dimeglio A, Granier M</a:t>
            </a:r>
            <a:r>
              <a:rPr lang="pl-PL" sz="1400" i="0" dirty="0">
                <a:effectLst/>
                <a:latin typeface="+mj-lt"/>
              </a:rPr>
              <a:t>, at al. </a:t>
            </a:r>
            <a:r>
              <a:rPr lang="en-US" sz="1400" i="0" dirty="0">
                <a:effectLst/>
                <a:latin typeface="+mj-lt"/>
              </a:rPr>
              <a:t>Arthrodesis of the first six dorsal </a:t>
            </a:r>
            <a:r>
              <a:rPr lang="en-US" sz="1400" i="0" dirty="0" err="1">
                <a:effectLst/>
                <a:latin typeface="+mj-lt"/>
              </a:rPr>
              <a:t>vertebre</a:t>
            </a:r>
            <a:r>
              <a:rPr lang="en-US" sz="1400" i="0" dirty="0">
                <a:effectLst/>
                <a:latin typeface="+mj-lt"/>
              </a:rPr>
              <a:t> in prepubertal New Zealand White rabbits and thoracic growth to skeletal maturity: the role of the “Rib-Vertebral-Sternal complex”</a:t>
            </a:r>
            <a:r>
              <a:rPr lang="pl-PL" sz="1400" i="0" dirty="0">
                <a:effectLst/>
                <a:latin typeface="+mj-lt"/>
              </a:rPr>
              <a:t> </a:t>
            </a:r>
            <a:r>
              <a:rPr lang="pl-PL" sz="1400" i="0" dirty="0" err="1">
                <a:effectLst/>
                <a:latin typeface="+mj-lt"/>
              </a:rPr>
              <a:t>Minerva</a:t>
            </a:r>
            <a:r>
              <a:rPr lang="pl-PL" sz="1400" i="0" dirty="0">
                <a:effectLst/>
                <a:latin typeface="+mj-lt"/>
              </a:rPr>
              <a:t> </a:t>
            </a:r>
            <a:r>
              <a:rPr lang="pl-PL" sz="1400" i="0" dirty="0" err="1">
                <a:effectLst/>
                <a:latin typeface="+mj-lt"/>
              </a:rPr>
              <a:t>Ortopedica</a:t>
            </a:r>
            <a:r>
              <a:rPr lang="pl-PL" sz="1400" i="0" dirty="0">
                <a:effectLst/>
                <a:latin typeface="+mj-lt"/>
              </a:rPr>
              <a:t> e </a:t>
            </a:r>
            <a:r>
              <a:rPr lang="pl-PL" sz="1400" i="0" dirty="0" err="1">
                <a:effectLst/>
                <a:latin typeface="+mj-lt"/>
              </a:rPr>
              <a:t>Traumatologica</a:t>
            </a:r>
            <a:r>
              <a:rPr lang="pl-PL" sz="1400" i="0" dirty="0">
                <a:effectLst/>
                <a:latin typeface="+mj-lt"/>
              </a:rPr>
              <a:t> 2007 October;58(5):369-77</a:t>
            </a:r>
          </a:p>
        </p:txBody>
      </p:sp>
    </p:spTree>
    <p:extLst>
      <p:ext uri="{BB962C8B-B14F-4D97-AF65-F5344CB8AC3E}">
        <p14:creationId xmlns:p14="http://schemas.microsoft.com/office/powerpoint/2010/main" val="32737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20787D2-CAF5-48D2-A32A-8E923D130D2D}"/>
              </a:ext>
            </a:extLst>
          </p:cNvPr>
          <p:cNvGraphicFramePr/>
          <p:nvPr>
            <p:extLst>
              <p:ext uri="{D42A27DB-BD31-4B8C-83A1-F6EECF244321}">
                <p14:modId xmlns:p14="http://schemas.microsoft.com/office/powerpoint/2010/main" val="2309357181"/>
              </p:ext>
            </p:extLst>
          </p:nvPr>
        </p:nvGraphicFramePr>
        <p:xfrm>
          <a:off x="517474" y="919286"/>
          <a:ext cx="11157052" cy="6942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56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05471CF-742A-4A28-904C-00E52047127C}"/>
              </a:ext>
            </a:extLst>
          </p:cNvPr>
          <p:cNvGraphicFramePr/>
          <p:nvPr>
            <p:extLst>
              <p:ext uri="{D42A27DB-BD31-4B8C-83A1-F6EECF244321}">
                <p14:modId xmlns:p14="http://schemas.microsoft.com/office/powerpoint/2010/main" val="997276022"/>
              </p:ext>
            </p:extLst>
          </p:nvPr>
        </p:nvGraphicFramePr>
        <p:xfrm>
          <a:off x="0" y="16978"/>
          <a:ext cx="11839074" cy="6421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578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91E484-BEDC-5A62-0C25-69C8A038795E}"/>
              </a:ext>
            </a:extLst>
          </p:cNvPr>
          <p:cNvSpPr>
            <a:spLocks noGrp="1"/>
          </p:cNvSpPr>
          <p:nvPr>
            <p:ph type="title"/>
          </p:nvPr>
        </p:nvSpPr>
        <p:spPr>
          <a:xfrm>
            <a:off x="1225976" y="367801"/>
            <a:ext cx="9729069" cy="1472184"/>
          </a:xfrm>
        </p:spPr>
        <p:txBody>
          <a:bodyPr>
            <a:normAutofit fontScale="90000"/>
          </a:bodyPr>
          <a:lstStyle/>
          <a:p>
            <a:r>
              <a:rPr lang="pl-PL" sz="2000" dirty="0">
                <a:effectLst/>
                <a:ea typeface="Arial" panose="020B0604020202020204" pitchFamily="34" charset="0"/>
                <a:cs typeface="Times New Roman" panose="02020603050405020304" pitchFamily="18" charset="0"/>
              </a:rPr>
              <a:t>1. </a:t>
            </a:r>
            <a:r>
              <a:rPr lang="en-US" sz="2200" dirty="0" err="1">
                <a:effectLst/>
                <a:ea typeface="Arial" panose="020B0604020202020204" pitchFamily="34" charset="0"/>
                <a:cs typeface="Times New Roman" panose="02020603050405020304" pitchFamily="18" charset="0"/>
              </a:rPr>
              <a:t>Gravispine</a:t>
            </a:r>
            <a:r>
              <a:rPr lang="en-US" sz="2200" dirty="0">
                <a:effectLst/>
                <a:ea typeface="Arial" panose="020B0604020202020204" pitchFamily="34" charset="0"/>
                <a:cs typeface="Times New Roman" panose="02020603050405020304" pitchFamily="18" charset="0"/>
              </a:rPr>
              <a:t> works by </a:t>
            </a:r>
            <a:r>
              <a:rPr lang="en-US" sz="2200" b="1" dirty="0">
                <a:effectLst/>
                <a:ea typeface="Arial" panose="020B0604020202020204" pitchFamily="34" charset="0"/>
                <a:cs typeface="Times New Roman" panose="02020603050405020304" pitchFamily="18" charset="0"/>
              </a:rPr>
              <a:t>stretching the contracted capsule and muscular ligament structures </a:t>
            </a:r>
            <a:r>
              <a:rPr lang="en-US" sz="2200" dirty="0">
                <a:effectLst/>
                <a:ea typeface="Arial" panose="020B0604020202020204" pitchFamily="34" charset="0"/>
                <a:cs typeface="Times New Roman" panose="02020603050405020304" pitchFamily="18" charset="0"/>
              </a:rPr>
              <a:t>on the side of the concave curvature in the mechanism of three-plane correction in the environment of gravitational relief on the intervertebral joints and intervertebral discs</a:t>
            </a:r>
            <a:r>
              <a:rPr lang="en-US" sz="2000" dirty="0">
                <a:effectLst/>
                <a:ea typeface="Arial" panose="020B0604020202020204" pitchFamily="34" charset="0"/>
                <a:cs typeface="Times New Roman" panose="02020603050405020304" pitchFamily="18" charset="0"/>
              </a:rPr>
              <a:t>. </a:t>
            </a:r>
            <a:br>
              <a:rPr lang="pl-PL" sz="2000" dirty="0">
                <a:effectLst/>
                <a:ea typeface="Times New Roman" panose="02020603050405020304" pitchFamily="18" charset="0"/>
                <a:cs typeface="Times New Roman" panose="02020603050405020304" pitchFamily="18" charset="0"/>
              </a:rPr>
            </a:br>
            <a:endParaRPr lang="pl-PL" sz="2000" dirty="0"/>
          </a:p>
        </p:txBody>
      </p:sp>
      <p:sp>
        <p:nvSpPr>
          <p:cNvPr id="3" name="Symbol zastępczy zawartości 2">
            <a:extLst>
              <a:ext uri="{FF2B5EF4-FFF2-40B4-BE49-F238E27FC236}">
                <a16:creationId xmlns:a16="http://schemas.microsoft.com/office/drawing/2014/main" id="{25140712-F206-A211-80A1-8DAF8557376E}"/>
              </a:ext>
            </a:extLst>
          </p:cNvPr>
          <p:cNvSpPr>
            <a:spLocks noGrp="1"/>
          </p:cNvSpPr>
          <p:nvPr>
            <p:ph idx="1"/>
          </p:nvPr>
        </p:nvSpPr>
        <p:spPr>
          <a:xfrm>
            <a:off x="256269" y="1990941"/>
            <a:ext cx="11411948" cy="3925316"/>
          </a:xfrm>
        </p:spPr>
        <p:txBody>
          <a:bodyPr>
            <a:normAutofit fontScale="55000" lnSpcReduction="20000"/>
          </a:bodyPr>
          <a:lstStyle/>
          <a:p>
            <a:pPr marL="0" indent="0" algn="just">
              <a:buNone/>
            </a:pPr>
            <a:r>
              <a:rPr lang="en-US" sz="29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Th</a:t>
            </a:r>
            <a:r>
              <a:rPr lang="pl-PL" sz="29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e</a:t>
            </a:r>
            <a:r>
              <a:rPr lang="en-US" sz="29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effect of </a:t>
            </a:r>
            <a:r>
              <a:rPr lang="en-US" sz="2900" dirty="0" err="1">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Gravispine</a:t>
            </a:r>
            <a:r>
              <a:rPr lang="pl-PL" sz="29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a:t>
            </a:r>
            <a:r>
              <a:rPr lang="pl-PL" sz="2900" dirty="0" err="1">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action</a:t>
            </a:r>
            <a:r>
              <a:rPr lang="en-US" sz="29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rPr>
              <a:t> on the contracted structures of the spine breaks the vicious circle, so breaks the scoliosis factors</a:t>
            </a:r>
            <a:endParaRPr lang="pl-PL" sz="2900" dirty="0">
              <a:solidFill>
                <a:srgbClr val="252525"/>
              </a:solidFill>
              <a:effectLst/>
              <a:latin typeface="Neusa Next Pro Wide" panose="00000505000000000000" pitchFamily="50" charset="-18"/>
              <a:ea typeface="Arial" panose="020B0604020202020204" pitchFamily="34" charset="0"/>
              <a:cs typeface="Times New Roman" panose="02020603050405020304" pitchFamily="18" charset="0"/>
            </a:endParaRPr>
          </a:p>
          <a:p>
            <a:pPr algn="just"/>
            <a:r>
              <a:rPr lang="en-US" sz="2900" dirty="0">
                <a:latin typeface="Neusa Next Pro Wide" panose="00000505000000000000" pitchFamily="50" charset="-18"/>
              </a:rPr>
              <a:t>Regardless of the nature and origin of the initial abnormal curvature of the spine in scoliosis, the tripartite deformity causes asymmetrical stress on the vertebrae, imbalance and asymmetrical muscle activity</a:t>
            </a:r>
            <a:endParaRPr lang="pl-PL" sz="2900" dirty="0">
              <a:latin typeface="Neusa Next Pro Wide" panose="00000505000000000000" pitchFamily="50" charset="-18"/>
            </a:endParaRPr>
          </a:p>
          <a:p>
            <a:pPr marL="0" indent="0">
              <a:buNone/>
            </a:pPr>
            <a:r>
              <a:rPr lang="pl-PL" sz="2600" i="1" strike="noStrike" dirty="0">
                <a:solidFill>
                  <a:schemeClr val="tx1"/>
                </a:solidFill>
                <a:effectLst/>
                <a:latin typeface="Neusa Next Pro Wide" panose="00000505000000000000" pitchFamily="50" charset="-18"/>
              </a:rPr>
              <a:t>	</a:t>
            </a:r>
            <a:r>
              <a:rPr lang="pl-PL" sz="2600" i="1" strike="noStrike" dirty="0" err="1">
                <a:solidFill>
                  <a:schemeClr val="tx1"/>
                </a:solidFill>
                <a:effectLst/>
                <a:latin typeface="Neusa Next Pro Wide" panose="00000505000000000000" pitchFamily="50" charset="-18"/>
              </a:rPr>
              <a:t>Hawes</a:t>
            </a:r>
            <a:r>
              <a:rPr lang="pl-PL" sz="2600" i="1" strike="noStrike" dirty="0">
                <a:solidFill>
                  <a:schemeClr val="tx1"/>
                </a:solidFill>
                <a:effectLst/>
                <a:latin typeface="Neusa Next Pro Wide" panose="00000505000000000000" pitchFamily="50" charset="-18"/>
              </a:rPr>
              <a:t> M, </a:t>
            </a:r>
            <a:r>
              <a:rPr lang="pl-PL" sz="2600" i="1" strike="noStrike" dirty="0" err="1">
                <a:solidFill>
                  <a:schemeClr val="tx1"/>
                </a:solidFill>
                <a:effectLst/>
                <a:latin typeface="Neusa Next Pro Wide" panose="00000505000000000000" pitchFamily="50" charset="-18"/>
              </a:rPr>
              <a:t>O’Brien</a:t>
            </a:r>
            <a:r>
              <a:rPr lang="pl-PL" sz="2600" i="1" strike="noStrike" dirty="0">
                <a:solidFill>
                  <a:schemeClr val="tx1"/>
                </a:solidFill>
                <a:effectLst/>
                <a:latin typeface="Neusa Next Pro Wide" panose="00000505000000000000" pitchFamily="50" charset="-18"/>
              </a:rPr>
              <a:t> J </a:t>
            </a:r>
            <a:r>
              <a:rPr lang="en-US" sz="2600" i="1" dirty="0">
                <a:solidFill>
                  <a:schemeClr val="tx1"/>
                </a:solidFill>
                <a:effectLst/>
                <a:latin typeface="Neusa Next Pro Wide" panose="00000505000000000000" pitchFamily="50" charset="-18"/>
              </a:rPr>
              <a:t>The transformation of spinal curvature into spinal</a:t>
            </a:r>
            <a:r>
              <a:rPr lang="pl-PL" sz="2600" i="1" dirty="0">
                <a:solidFill>
                  <a:schemeClr val="tx1"/>
                </a:solidFill>
                <a:effectLst/>
                <a:latin typeface="Neusa Next Pro Wide" panose="00000505000000000000" pitchFamily="50" charset="-18"/>
              </a:rPr>
              <a:t> </a:t>
            </a:r>
            <a:r>
              <a:rPr lang="en-US" sz="2600" i="1" dirty="0">
                <a:solidFill>
                  <a:schemeClr val="tx1"/>
                </a:solidFill>
                <a:effectLst/>
                <a:latin typeface="Neusa Next Pro Wide" panose="00000505000000000000" pitchFamily="50" charset="-18"/>
              </a:rPr>
              <a:t>deformity: pathological processes and implications for treatment</a:t>
            </a:r>
            <a:r>
              <a:rPr lang="pl-PL" sz="2600" i="1" dirty="0">
                <a:solidFill>
                  <a:schemeClr val="tx1"/>
                </a:solidFill>
                <a:effectLst/>
                <a:latin typeface="Neusa Next Pro Wide" panose="00000505000000000000" pitchFamily="50" charset="-18"/>
              </a:rPr>
              <a:t>. </a:t>
            </a:r>
            <a:r>
              <a:rPr lang="pl-PL" sz="2600" i="1" dirty="0" err="1">
                <a:solidFill>
                  <a:schemeClr val="tx1"/>
                </a:solidFill>
                <a:effectLst/>
                <a:latin typeface="Neusa Next Pro Wide" panose="00000505000000000000" pitchFamily="50" charset="-18"/>
              </a:rPr>
              <a:t>Scoliosis</a:t>
            </a:r>
            <a:r>
              <a:rPr lang="pl-PL" sz="2600" i="1" dirty="0">
                <a:solidFill>
                  <a:schemeClr val="tx1"/>
                </a:solidFill>
                <a:effectLst/>
                <a:latin typeface="Neusa Next Pro Wide" panose="00000505000000000000" pitchFamily="50" charset="-18"/>
              </a:rPr>
              <a:t> 	2016; 1:3</a:t>
            </a:r>
          </a:p>
          <a:p>
            <a:pPr marL="0" indent="0" algn="just">
              <a:buNone/>
            </a:pPr>
            <a:endParaRPr lang="pl-PL" sz="2600" i="1" strike="noStrike" dirty="0">
              <a:solidFill>
                <a:schemeClr val="tx1"/>
              </a:solidFill>
              <a:effectLst/>
              <a:latin typeface="Neusa Next Pro Wide" panose="00000505000000000000" pitchFamily="50" charset="-18"/>
            </a:endParaRPr>
          </a:p>
          <a:p>
            <a:pPr algn="just"/>
            <a:r>
              <a:rPr lang="en-US" sz="2600" i="0" strike="noStrike" dirty="0">
                <a:effectLst/>
                <a:latin typeface="Neusa Next Pro Wide" panose="00000505000000000000" pitchFamily="50" charset="-18"/>
              </a:rPr>
              <a:t>some muscles of the spine are shortened and have greater tension while resting, and some of them are elongated with reduced strength. This imbalance affects the reaction of the interaction of forces between the vertebrae and causes further deformations in their anatomical structure</a:t>
            </a:r>
            <a:r>
              <a:rPr lang="pl-PL" sz="2600" i="0" strike="noStrike" dirty="0">
                <a:effectLst/>
                <a:latin typeface="Neusa Next Pro Wide" panose="00000505000000000000" pitchFamily="50" charset="-18"/>
              </a:rPr>
              <a:t>.</a:t>
            </a:r>
          </a:p>
          <a:p>
            <a:pPr marL="0" indent="0" algn="just">
              <a:buNone/>
            </a:pPr>
            <a:r>
              <a:rPr kumimoji="0" lang="pl-PL" altLang="pl-PL" sz="2600" i="1" strike="noStrike" cap="none" normalizeH="0" baseline="0" dirty="0">
                <a:ln>
                  <a:noFill/>
                </a:ln>
                <a:solidFill>
                  <a:schemeClr val="tx1"/>
                </a:solidFill>
                <a:effectLst/>
                <a:latin typeface="Neusa Next Pro Wide" panose="00000505000000000000" pitchFamily="50" charset="-18"/>
              </a:rPr>
              <a:t>	Stokes IA, </a:t>
            </a:r>
            <a:r>
              <a:rPr kumimoji="0" lang="pl-PL" altLang="pl-PL" sz="2600" i="1" strike="noStrike" cap="none" normalizeH="0" baseline="0" dirty="0" err="1">
                <a:ln>
                  <a:noFill/>
                </a:ln>
                <a:solidFill>
                  <a:schemeClr val="tx1"/>
                </a:solidFill>
                <a:effectLst/>
                <a:latin typeface="Neusa Next Pro Wide" panose="00000505000000000000" pitchFamily="50" charset="-18"/>
              </a:rPr>
              <a:t>Burwell</a:t>
            </a:r>
            <a:r>
              <a:rPr lang="pl-PL" altLang="pl-PL" sz="2600" i="1" dirty="0">
                <a:solidFill>
                  <a:schemeClr val="tx1"/>
                </a:solidFill>
                <a:latin typeface="Neusa Next Pro Wide" panose="00000505000000000000" pitchFamily="50" charset="-18"/>
              </a:rPr>
              <a:t> RG, </a:t>
            </a:r>
            <a:r>
              <a:rPr lang="pl-PL" altLang="pl-PL" sz="2600" i="1" dirty="0" err="1">
                <a:solidFill>
                  <a:schemeClr val="tx1"/>
                </a:solidFill>
                <a:latin typeface="Neusa Next Pro Wide" panose="00000505000000000000" pitchFamily="50" charset="-18"/>
              </a:rPr>
              <a:t>Dangerfield</a:t>
            </a:r>
            <a:r>
              <a:rPr lang="pl-PL" altLang="pl-PL" sz="2600" i="1" dirty="0">
                <a:solidFill>
                  <a:schemeClr val="tx1"/>
                </a:solidFill>
                <a:latin typeface="Neusa Next Pro Wide" panose="00000505000000000000" pitchFamily="50" charset="-18"/>
              </a:rPr>
              <a:t> PH, IBSE. </a:t>
            </a:r>
            <a:r>
              <a:rPr lang="en-US" sz="2600" i="1" dirty="0">
                <a:solidFill>
                  <a:schemeClr val="tx1"/>
                </a:solidFill>
                <a:effectLst/>
                <a:latin typeface="Neusa Next Pro Wide" panose="00000505000000000000" pitchFamily="50" charset="-18"/>
              </a:rPr>
              <a:t>Biomechanical spinal growth modulation and </a:t>
            </a:r>
            <a:r>
              <a:rPr lang="pl-PL" sz="2600" i="1" dirty="0">
                <a:solidFill>
                  <a:schemeClr val="tx1"/>
                </a:solidFill>
                <a:effectLst/>
                <a:latin typeface="Neusa Next Pro Wide" panose="00000505000000000000" pitchFamily="50" charset="-18"/>
              </a:rPr>
              <a:t>	</a:t>
            </a:r>
            <a:r>
              <a:rPr lang="en-US" sz="2600" i="1" dirty="0">
                <a:solidFill>
                  <a:schemeClr val="tx1"/>
                </a:solidFill>
                <a:effectLst/>
                <a:latin typeface="Neusa Next Pro Wide" panose="00000505000000000000" pitchFamily="50" charset="-18"/>
              </a:rPr>
              <a:t>progressive adolescent scoliosis--a test of the 'vicious cycle' pathogenetic hypothesis: summary of an electronic focus group debate of the IBSE</a:t>
            </a:r>
            <a:r>
              <a:rPr lang="pl-PL" sz="2600" i="1" dirty="0">
                <a:solidFill>
                  <a:schemeClr val="tx1"/>
                </a:solidFill>
                <a:effectLst/>
                <a:latin typeface="Neusa Next Pro Wide" panose="00000505000000000000" pitchFamily="50" charset="-18"/>
              </a:rPr>
              <a:t> </a:t>
            </a:r>
            <a:r>
              <a:rPr lang="pl-PL" sz="2600" i="1" dirty="0" err="1">
                <a:solidFill>
                  <a:schemeClr val="tx1"/>
                </a:solidFill>
                <a:effectLst/>
                <a:latin typeface="Neusa Next Pro Wide" panose="00000505000000000000" pitchFamily="50" charset="-18"/>
              </a:rPr>
              <a:t>Scoliosis</a:t>
            </a:r>
            <a:r>
              <a:rPr lang="pl-PL" sz="2600" i="1" dirty="0">
                <a:solidFill>
                  <a:schemeClr val="tx1"/>
                </a:solidFill>
                <a:effectLst/>
                <a:latin typeface="Neusa Next Pro Wide" panose="00000505000000000000" pitchFamily="50" charset="-18"/>
              </a:rPr>
              <a:t> 2006; 1:16</a:t>
            </a:r>
            <a:endParaRPr kumimoji="0" lang="pl-PL" altLang="pl-PL" sz="2600" i="0" strike="noStrike" cap="none" normalizeH="0" baseline="0" dirty="0">
              <a:ln>
                <a:noFill/>
              </a:ln>
              <a:effectLst/>
              <a:latin typeface="Neusa Next Pro Wide" panose="00000505000000000000" pitchFamily="50" charset="-18"/>
            </a:endParaRPr>
          </a:p>
          <a:p>
            <a:endParaRPr kumimoji="0" lang="pl-PL" altLang="pl-PL" sz="1800" i="0" strike="noStrike" cap="none" normalizeH="0" baseline="0" dirty="0">
              <a:ln>
                <a:noFill/>
              </a:ln>
              <a:effectLst/>
            </a:endParaRPr>
          </a:p>
          <a:p>
            <a:endParaRPr lang="pl-PL" dirty="0"/>
          </a:p>
        </p:txBody>
      </p:sp>
    </p:spTree>
    <p:extLst>
      <p:ext uri="{BB962C8B-B14F-4D97-AF65-F5344CB8AC3E}">
        <p14:creationId xmlns:p14="http://schemas.microsoft.com/office/powerpoint/2010/main" val="1044639081"/>
      </p:ext>
    </p:extLst>
  </p:cSld>
  <p:clrMapOvr>
    <a:masterClrMapping/>
  </p:clrMapOvr>
</p:sld>
</file>

<file path=ppt/theme/theme1.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2010</TotalTime>
  <Words>2525</Words>
  <Application>Microsoft Office PowerPoint</Application>
  <PresentationFormat>Panoramiczny</PresentationFormat>
  <Paragraphs>350</Paragraphs>
  <Slides>23</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23</vt:i4>
      </vt:variant>
    </vt:vector>
  </HeadingPairs>
  <TitlesOfParts>
    <vt:vector size="32" baseType="lpstr">
      <vt:lpstr>Arial</vt:lpstr>
      <vt:lpstr>Calibri</vt:lpstr>
      <vt:lpstr>Calibri Light</vt:lpstr>
      <vt:lpstr>Century Gothic</vt:lpstr>
      <vt:lpstr>Gill Sans MT</vt:lpstr>
      <vt:lpstr>Neusa Next Pro Wide</vt:lpstr>
      <vt:lpstr>Roboto</vt:lpstr>
      <vt:lpstr>Wingdings 3</vt:lpstr>
      <vt:lpstr>Galeria</vt:lpstr>
      <vt:lpstr>Diagnostic and therapeutic method for the scoliosis  treatment  according to the concept  of the reflex balance of the spine  Spinal Reflex Balance method  (SRB-method)</vt:lpstr>
      <vt:lpstr>Scoliosis continues to be a challenge for 21st century medicine</vt:lpstr>
      <vt:lpstr>Diagnostic and therapeutic method Spinal Reflex Balance method  SRB method</vt:lpstr>
      <vt:lpstr>SRB – diagnostic part</vt:lpstr>
      <vt:lpstr>Features of good conservative treatment</vt:lpstr>
      <vt:lpstr>Patophysiology of scoliosis  according to SRB</vt:lpstr>
      <vt:lpstr>Prezentacja programu PowerPoint</vt:lpstr>
      <vt:lpstr>Prezentacja programu PowerPoint</vt:lpstr>
      <vt:lpstr>1. Gravispine works by stretching the contracted capsule and muscular ligament structures on the side of the concave curvature in the mechanism of three-plane correction in the environment of gravitational relief on the intervertebral joints and intervertebral discs.  </vt:lpstr>
      <vt:lpstr>2. Gravispine causes derotation effect on the vertebrae through a targeted action of side pelots to the peak of scoliosis and spine elongation. </vt:lpstr>
      <vt:lpstr>3.  Gravispine counteracts the disharmony of postural stimuli of the reflex arches at the level of the brain and / or the core responsible for the formation of scoliosis by activating mechanoreceptors and proprioreceptors in the contracted perivertebral structures on the concave side of the curvature</vt:lpstr>
      <vt:lpstr>4. Action of GraviSpine combined with the performance of breathing exercises (biofeedback) activates the postural deep muscles responsible for the axial alignment of the spine</vt:lpstr>
      <vt:lpstr>Prezentacja programu PowerPoint</vt:lpstr>
      <vt:lpstr>Initial evaluation of the effectiveness of the Spine Reflex Balance-(SRB) algorithm</vt:lpstr>
      <vt:lpstr>Characteristics of patients</vt:lpstr>
      <vt:lpstr>ATR angle change before and after the therapy  (difference criterion ≥ 2 ° )</vt:lpstr>
      <vt:lpstr>Change in the difference in the functional length of the lower limbs before and after treatment  (3 mm difference criterion)</vt:lpstr>
      <vt:lpstr>Change in the size of the Cobb angle on X-ray before and after treatment  (criterion of difference ≥ 2 ° according to Cobb)</vt:lpstr>
      <vt:lpstr>Case study:  Milena, 10 years </vt:lpstr>
      <vt:lpstr>Prezentacja programu PowerPoint</vt:lpstr>
      <vt:lpstr>Treatment with the Scoliosis Gravity Corrector, patent no. PL 222124</vt:lpstr>
      <vt:lpstr>Element of each method of work with scoliosis</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Zastosowanie metody równowagi odruchowej kręgosłupa,(SRB-Method )  u dzieci  z postawą skoliotyczną i skoliozą- wstępne wyniki badań.</dc:title>
  <dc:creator>Marek Kluszczyński</dc:creator>
  <cp:lastModifiedBy>Bogusława Łysakowska PHU Technomex Sp. z o.o.</cp:lastModifiedBy>
  <cp:revision>275</cp:revision>
  <cp:lastPrinted>2022-07-15T09:22:37Z</cp:lastPrinted>
  <dcterms:created xsi:type="dcterms:W3CDTF">2020-02-28T22:04:13Z</dcterms:created>
  <dcterms:modified xsi:type="dcterms:W3CDTF">2022-07-21T13:02:48Z</dcterms:modified>
</cp:coreProperties>
</file>