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notesMasterIdLst>
    <p:notesMasterId r:id="rId34"/>
  </p:notesMasterIdLst>
  <p:sldIdLst>
    <p:sldId id="422" r:id="rId2"/>
    <p:sldId id="423" r:id="rId3"/>
    <p:sldId id="508" r:id="rId4"/>
    <p:sldId id="264" r:id="rId5"/>
    <p:sldId id="390" r:id="rId6"/>
    <p:sldId id="489" r:id="rId7"/>
    <p:sldId id="491" r:id="rId8"/>
    <p:sldId id="493" r:id="rId9"/>
    <p:sldId id="488" r:id="rId10"/>
    <p:sldId id="495" r:id="rId11"/>
    <p:sldId id="492" r:id="rId12"/>
    <p:sldId id="487" r:id="rId13"/>
    <p:sldId id="510" r:id="rId14"/>
    <p:sldId id="509" r:id="rId15"/>
    <p:sldId id="511" r:id="rId16"/>
    <p:sldId id="499" r:id="rId17"/>
    <p:sldId id="500" r:id="rId18"/>
    <p:sldId id="502" r:id="rId19"/>
    <p:sldId id="503" r:id="rId20"/>
    <p:sldId id="504" r:id="rId21"/>
    <p:sldId id="505" r:id="rId22"/>
    <p:sldId id="507" r:id="rId23"/>
    <p:sldId id="506" r:id="rId24"/>
    <p:sldId id="454" r:id="rId25"/>
    <p:sldId id="450" r:id="rId26"/>
    <p:sldId id="459" r:id="rId27"/>
    <p:sldId id="451" r:id="rId28"/>
    <p:sldId id="456" r:id="rId29"/>
    <p:sldId id="386" r:id="rId30"/>
    <p:sldId id="433" r:id="rId31"/>
    <p:sldId id="494" r:id="rId32"/>
    <p:sldId id="486" r:id="rId33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47A7A9-04EB-4693-944D-5433882BE63A}" v="1" dt="2024-07-01T08:40:24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1272E-BCCD-49E9-A03F-D7976A80B55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73918D6-2555-40D8-A1FB-373B853ADA63}">
      <dgm:prSet phldrT="[Tekst]"/>
      <dgm:spPr/>
      <dgm:t>
        <a:bodyPr/>
        <a:lstStyle/>
        <a:p>
          <a:r>
            <a:rPr lang="pl-PL"/>
            <a:t>SRB </a:t>
          </a:r>
          <a:r>
            <a:rPr lang="pl-PL" err="1"/>
            <a:t>method</a:t>
          </a:r>
          <a:endParaRPr lang="pl-PL"/>
        </a:p>
      </dgm:t>
    </dgm:pt>
    <dgm:pt modelId="{C23AC786-17E2-4B95-AA70-05BDF9A06FA3}" type="parTrans" cxnId="{B701E054-19C2-4B57-B782-09A78FBC071F}">
      <dgm:prSet/>
      <dgm:spPr/>
      <dgm:t>
        <a:bodyPr/>
        <a:lstStyle/>
        <a:p>
          <a:endParaRPr lang="pl-PL"/>
        </a:p>
      </dgm:t>
    </dgm:pt>
    <dgm:pt modelId="{8ABEF5B5-E0FD-408E-9EB7-82C3A085FEAA}" type="sibTrans" cxnId="{B701E054-19C2-4B57-B782-09A78FBC071F}">
      <dgm:prSet/>
      <dgm:spPr/>
      <dgm:t>
        <a:bodyPr/>
        <a:lstStyle/>
        <a:p>
          <a:endParaRPr lang="pl-PL"/>
        </a:p>
      </dgm:t>
    </dgm:pt>
    <dgm:pt modelId="{75226352-1862-43C2-B8E3-CFC180004AC9}">
      <dgm:prSet phldrT="[Tekst]"/>
      <dgm:spPr/>
      <dgm:t>
        <a:bodyPr/>
        <a:lstStyle/>
        <a:p>
          <a:r>
            <a:rPr lang="pl-PL" err="1"/>
            <a:t>Diagnostic</a:t>
          </a:r>
          <a:endParaRPr lang="pl-PL"/>
        </a:p>
      </dgm:t>
    </dgm:pt>
    <dgm:pt modelId="{D3D811E0-38DE-48F1-A6CA-68F70A185562}" type="parTrans" cxnId="{40448523-A894-4A86-B889-2A2B2B108533}">
      <dgm:prSet/>
      <dgm:spPr/>
      <dgm:t>
        <a:bodyPr/>
        <a:lstStyle/>
        <a:p>
          <a:endParaRPr lang="pl-PL"/>
        </a:p>
      </dgm:t>
    </dgm:pt>
    <dgm:pt modelId="{1FBF7E55-991F-42E4-8CDA-71225E62BAE6}" type="sibTrans" cxnId="{40448523-A894-4A86-B889-2A2B2B108533}">
      <dgm:prSet/>
      <dgm:spPr/>
      <dgm:t>
        <a:bodyPr/>
        <a:lstStyle/>
        <a:p>
          <a:endParaRPr lang="pl-PL"/>
        </a:p>
      </dgm:t>
    </dgm:pt>
    <dgm:pt modelId="{E53C231F-B37C-4D2E-ADF2-4817E07E7E37}">
      <dgm:prSet phldrT="[Tekst]"/>
      <dgm:spPr/>
      <dgm:t>
        <a:bodyPr/>
        <a:lstStyle/>
        <a:p>
          <a:r>
            <a:rPr lang="pl-PL" err="1"/>
            <a:t>Therapy</a:t>
          </a:r>
          <a:endParaRPr lang="pl-PL"/>
        </a:p>
      </dgm:t>
    </dgm:pt>
    <dgm:pt modelId="{4D33FECB-A6D2-4BDC-B15C-2B0816F032DB}" type="sibTrans" cxnId="{C1E4BA69-FFF1-4FDF-8796-1D24569AC259}">
      <dgm:prSet/>
      <dgm:spPr/>
      <dgm:t>
        <a:bodyPr/>
        <a:lstStyle/>
        <a:p>
          <a:endParaRPr lang="pl-PL"/>
        </a:p>
      </dgm:t>
    </dgm:pt>
    <dgm:pt modelId="{6B1A0494-9D9F-4C62-8ED6-A5B461D0431F}" type="parTrans" cxnId="{C1E4BA69-FFF1-4FDF-8796-1D24569AC259}">
      <dgm:prSet/>
      <dgm:spPr>
        <a:ln>
          <a:solidFill>
            <a:srgbClr val="FF0000"/>
          </a:solidFill>
        </a:ln>
      </dgm:spPr>
      <dgm:t>
        <a:bodyPr/>
        <a:lstStyle/>
        <a:p>
          <a:endParaRPr lang="pl-PL"/>
        </a:p>
      </dgm:t>
    </dgm:pt>
    <dgm:pt modelId="{3BCC89F5-D14E-4229-B238-AD483247F321}" type="pres">
      <dgm:prSet presAssocID="{08E1272E-BCCD-49E9-A03F-D7976A80B55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6B92CF0-7894-4A5A-AD43-152E793629A1}" type="pres">
      <dgm:prSet presAssocID="{C73918D6-2555-40D8-A1FB-373B853ADA63}" presName="root1" presStyleCnt="0"/>
      <dgm:spPr/>
    </dgm:pt>
    <dgm:pt modelId="{8B6CAEF7-ED4E-453B-A7DF-CB9D739DE3B5}" type="pres">
      <dgm:prSet presAssocID="{C73918D6-2555-40D8-A1FB-373B853ADA63}" presName="LevelOneTextNode" presStyleLbl="node0" presStyleIdx="0" presStyleCnt="1" custAng="5400000" custScaleX="217964" custLinFactX="-200000" custLinFactNeighborX="-222683" custLinFactNeighborY="-5287">
        <dgm:presLayoutVars>
          <dgm:chPref val="3"/>
        </dgm:presLayoutVars>
      </dgm:prSet>
      <dgm:spPr/>
    </dgm:pt>
    <dgm:pt modelId="{3313A155-1294-43BA-A278-98FAE0906559}" type="pres">
      <dgm:prSet presAssocID="{C73918D6-2555-40D8-A1FB-373B853ADA63}" presName="level2hierChild" presStyleCnt="0"/>
      <dgm:spPr/>
    </dgm:pt>
    <dgm:pt modelId="{FB10598D-3D49-4794-AC8E-CDC0E4646BB1}" type="pres">
      <dgm:prSet presAssocID="{D3D811E0-38DE-48F1-A6CA-68F70A185562}" presName="conn2-1" presStyleLbl="parChTrans1D2" presStyleIdx="0" presStyleCnt="2"/>
      <dgm:spPr/>
    </dgm:pt>
    <dgm:pt modelId="{F53CBFAD-2926-4489-A5E5-5AB2E5A88E29}" type="pres">
      <dgm:prSet presAssocID="{D3D811E0-38DE-48F1-A6CA-68F70A185562}" presName="connTx" presStyleLbl="parChTrans1D2" presStyleIdx="0" presStyleCnt="2"/>
      <dgm:spPr/>
    </dgm:pt>
    <dgm:pt modelId="{DC22CB05-4A81-4FBD-9B3B-D5C536740905}" type="pres">
      <dgm:prSet presAssocID="{75226352-1862-43C2-B8E3-CFC180004AC9}" presName="root2" presStyleCnt="0"/>
      <dgm:spPr/>
    </dgm:pt>
    <dgm:pt modelId="{4BB05E1A-8220-4348-86DB-DFDF6892F44A}" type="pres">
      <dgm:prSet presAssocID="{75226352-1862-43C2-B8E3-CFC180004AC9}" presName="LevelTwoTextNode" presStyleLbl="node2" presStyleIdx="0" presStyleCnt="2" custLinFactNeighborX="28178" custLinFactNeighborY="-66439">
        <dgm:presLayoutVars>
          <dgm:chPref val="3"/>
        </dgm:presLayoutVars>
      </dgm:prSet>
      <dgm:spPr/>
    </dgm:pt>
    <dgm:pt modelId="{AAFF7811-9D21-43C2-B72A-18B8AF3B97E0}" type="pres">
      <dgm:prSet presAssocID="{75226352-1862-43C2-B8E3-CFC180004AC9}" presName="level3hierChild" presStyleCnt="0"/>
      <dgm:spPr/>
    </dgm:pt>
    <dgm:pt modelId="{43C634FD-A93F-406D-9187-7BC5803D8EC8}" type="pres">
      <dgm:prSet presAssocID="{6B1A0494-9D9F-4C62-8ED6-A5B461D0431F}" presName="conn2-1" presStyleLbl="parChTrans1D2" presStyleIdx="1" presStyleCnt="2"/>
      <dgm:spPr/>
    </dgm:pt>
    <dgm:pt modelId="{1596764D-68BE-4B0E-85E0-5F9FF02DD06F}" type="pres">
      <dgm:prSet presAssocID="{6B1A0494-9D9F-4C62-8ED6-A5B461D0431F}" presName="connTx" presStyleLbl="parChTrans1D2" presStyleIdx="1" presStyleCnt="2"/>
      <dgm:spPr/>
    </dgm:pt>
    <dgm:pt modelId="{2CB34FA8-DB6D-4ED0-8347-311F82382976}" type="pres">
      <dgm:prSet presAssocID="{E53C231F-B37C-4D2E-ADF2-4817E07E7E37}" presName="root2" presStyleCnt="0"/>
      <dgm:spPr/>
    </dgm:pt>
    <dgm:pt modelId="{F96F8FBD-B030-4F8B-B7E2-DA74493B9B3C}" type="pres">
      <dgm:prSet presAssocID="{E53C231F-B37C-4D2E-ADF2-4817E07E7E37}" presName="LevelTwoTextNode" presStyleLbl="node2" presStyleIdx="1" presStyleCnt="2" custLinFactNeighborX="28178" custLinFactNeighborY="16087">
        <dgm:presLayoutVars>
          <dgm:chPref val="3"/>
        </dgm:presLayoutVars>
      </dgm:prSet>
      <dgm:spPr/>
    </dgm:pt>
    <dgm:pt modelId="{C534AF86-9C4D-40A7-8355-9692CCCE6F9F}" type="pres">
      <dgm:prSet presAssocID="{E53C231F-B37C-4D2E-ADF2-4817E07E7E37}" presName="level3hierChild" presStyleCnt="0"/>
      <dgm:spPr/>
    </dgm:pt>
  </dgm:ptLst>
  <dgm:cxnLst>
    <dgm:cxn modelId="{304F381E-57A6-4F6B-B17C-3802296938FC}" type="presOf" srcId="{75226352-1862-43C2-B8E3-CFC180004AC9}" destId="{4BB05E1A-8220-4348-86DB-DFDF6892F44A}" srcOrd="0" destOrd="0" presId="urn:microsoft.com/office/officeart/2008/layout/HorizontalMultiLevelHierarchy"/>
    <dgm:cxn modelId="{40448523-A894-4A86-B889-2A2B2B108533}" srcId="{C73918D6-2555-40D8-A1FB-373B853ADA63}" destId="{75226352-1862-43C2-B8E3-CFC180004AC9}" srcOrd="0" destOrd="0" parTransId="{D3D811E0-38DE-48F1-A6CA-68F70A185562}" sibTransId="{1FBF7E55-991F-42E4-8CDA-71225E62BAE6}"/>
    <dgm:cxn modelId="{014ADE3C-BBFC-4F3C-92E7-B7D501905E39}" type="presOf" srcId="{6B1A0494-9D9F-4C62-8ED6-A5B461D0431F}" destId="{1596764D-68BE-4B0E-85E0-5F9FF02DD06F}" srcOrd="1" destOrd="0" presId="urn:microsoft.com/office/officeart/2008/layout/HorizontalMultiLevelHierarchy"/>
    <dgm:cxn modelId="{06A68A69-4DCE-46BD-955B-ADF5A39B7473}" type="presOf" srcId="{D3D811E0-38DE-48F1-A6CA-68F70A185562}" destId="{F53CBFAD-2926-4489-A5E5-5AB2E5A88E29}" srcOrd="1" destOrd="0" presId="urn:microsoft.com/office/officeart/2008/layout/HorizontalMultiLevelHierarchy"/>
    <dgm:cxn modelId="{C1E4BA69-FFF1-4FDF-8796-1D24569AC259}" srcId="{C73918D6-2555-40D8-A1FB-373B853ADA63}" destId="{E53C231F-B37C-4D2E-ADF2-4817E07E7E37}" srcOrd="1" destOrd="0" parTransId="{6B1A0494-9D9F-4C62-8ED6-A5B461D0431F}" sibTransId="{4D33FECB-A6D2-4BDC-B15C-2B0816F032DB}"/>
    <dgm:cxn modelId="{83557A6D-01FE-4F34-B41B-430EEC980E13}" type="presOf" srcId="{08E1272E-BCCD-49E9-A03F-D7976A80B55B}" destId="{3BCC89F5-D14E-4229-B238-AD483247F321}" srcOrd="0" destOrd="0" presId="urn:microsoft.com/office/officeart/2008/layout/HorizontalMultiLevelHierarchy"/>
    <dgm:cxn modelId="{B701E054-19C2-4B57-B782-09A78FBC071F}" srcId="{08E1272E-BCCD-49E9-A03F-D7976A80B55B}" destId="{C73918D6-2555-40D8-A1FB-373B853ADA63}" srcOrd="0" destOrd="0" parTransId="{C23AC786-17E2-4B95-AA70-05BDF9A06FA3}" sibTransId="{8ABEF5B5-E0FD-408E-9EB7-82C3A085FEAA}"/>
    <dgm:cxn modelId="{2C30BDB6-3116-41D3-AF25-1A3EF0FD50E2}" type="presOf" srcId="{E53C231F-B37C-4D2E-ADF2-4817E07E7E37}" destId="{F96F8FBD-B030-4F8B-B7E2-DA74493B9B3C}" srcOrd="0" destOrd="0" presId="urn:microsoft.com/office/officeart/2008/layout/HorizontalMultiLevelHierarchy"/>
    <dgm:cxn modelId="{762BB2BC-4253-4527-B8F9-724155DBA781}" type="presOf" srcId="{D3D811E0-38DE-48F1-A6CA-68F70A185562}" destId="{FB10598D-3D49-4794-AC8E-CDC0E4646BB1}" srcOrd="0" destOrd="0" presId="urn:microsoft.com/office/officeart/2008/layout/HorizontalMultiLevelHierarchy"/>
    <dgm:cxn modelId="{B8B19DC3-9F7D-429B-9EE9-BA5C99EC8E33}" type="presOf" srcId="{6B1A0494-9D9F-4C62-8ED6-A5B461D0431F}" destId="{43C634FD-A93F-406D-9187-7BC5803D8EC8}" srcOrd="0" destOrd="0" presId="urn:microsoft.com/office/officeart/2008/layout/HorizontalMultiLevelHierarchy"/>
    <dgm:cxn modelId="{82602DC9-02D7-4522-86DF-8CBD56200AEA}" type="presOf" srcId="{C73918D6-2555-40D8-A1FB-373B853ADA63}" destId="{8B6CAEF7-ED4E-453B-A7DF-CB9D739DE3B5}" srcOrd="0" destOrd="0" presId="urn:microsoft.com/office/officeart/2008/layout/HorizontalMultiLevelHierarchy"/>
    <dgm:cxn modelId="{033E144A-357B-4A2B-9867-59294C70345E}" type="presParOf" srcId="{3BCC89F5-D14E-4229-B238-AD483247F321}" destId="{C6B92CF0-7894-4A5A-AD43-152E793629A1}" srcOrd="0" destOrd="0" presId="urn:microsoft.com/office/officeart/2008/layout/HorizontalMultiLevelHierarchy"/>
    <dgm:cxn modelId="{82FF060B-095C-4024-903F-20782AAE416B}" type="presParOf" srcId="{C6B92CF0-7894-4A5A-AD43-152E793629A1}" destId="{8B6CAEF7-ED4E-453B-A7DF-CB9D739DE3B5}" srcOrd="0" destOrd="0" presId="urn:microsoft.com/office/officeart/2008/layout/HorizontalMultiLevelHierarchy"/>
    <dgm:cxn modelId="{AA937205-019D-4B0B-9657-547D76C09027}" type="presParOf" srcId="{C6B92CF0-7894-4A5A-AD43-152E793629A1}" destId="{3313A155-1294-43BA-A278-98FAE0906559}" srcOrd="1" destOrd="0" presId="urn:microsoft.com/office/officeart/2008/layout/HorizontalMultiLevelHierarchy"/>
    <dgm:cxn modelId="{CCBAD231-1FD6-4123-B9C2-BC81A1EBF048}" type="presParOf" srcId="{3313A155-1294-43BA-A278-98FAE0906559}" destId="{FB10598D-3D49-4794-AC8E-CDC0E4646BB1}" srcOrd="0" destOrd="0" presId="urn:microsoft.com/office/officeart/2008/layout/HorizontalMultiLevelHierarchy"/>
    <dgm:cxn modelId="{ABA5E11D-5539-4F5C-885B-7B392CD3C0D1}" type="presParOf" srcId="{FB10598D-3D49-4794-AC8E-CDC0E4646BB1}" destId="{F53CBFAD-2926-4489-A5E5-5AB2E5A88E29}" srcOrd="0" destOrd="0" presId="urn:microsoft.com/office/officeart/2008/layout/HorizontalMultiLevelHierarchy"/>
    <dgm:cxn modelId="{DD9A420C-6AA5-4CEB-9360-16D24D65B1C5}" type="presParOf" srcId="{3313A155-1294-43BA-A278-98FAE0906559}" destId="{DC22CB05-4A81-4FBD-9B3B-D5C536740905}" srcOrd="1" destOrd="0" presId="urn:microsoft.com/office/officeart/2008/layout/HorizontalMultiLevelHierarchy"/>
    <dgm:cxn modelId="{A2FC3F35-C878-41E3-9EED-438996347FC2}" type="presParOf" srcId="{DC22CB05-4A81-4FBD-9B3B-D5C536740905}" destId="{4BB05E1A-8220-4348-86DB-DFDF6892F44A}" srcOrd="0" destOrd="0" presId="urn:microsoft.com/office/officeart/2008/layout/HorizontalMultiLevelHierarchy"/>
    <dgm:cxn modelId="{C6BEE53C-A6E0-47C7-B8CD-DAE1658A36EB}" type="presParOf" srcId="{DC22CB05-4A81-4FBD-9B3B-D5C536740905}" destId="{AAFF7811-9D21-43C2-B72A-18B8AF3B97E0}" srcOrd="1" destOrd="0" presId="urn:microsoft.com/office/officeart/2008/layout/HorizontalMultiLevelHierarchy"/>
    <dgm:cxn modelId="{3B60B05F-4F2F-415F-9B87-4628306FBFF0}" type="presParOf" srcId="{3313A155-1294-43BA-A278-98FAE0906559}" destId="{43C634FD-A93F-406D-9187-7BC5803D8EC8}" srcOrd="2" destOrd="0" presId="urn:microsoft.com/office/officeart/2008/layout/HorizontalMultiLevelHierarchy"/>
    <dgm:cxn modelId="{2E45A60C-5036-4CBE-A77A-5D8B8520F3A1}" type="presParOf" srcId="{43C634FD-A93F-406D-9187-7BC5803D8EC8}" destId="{1596764D-68BE-4B0E-85E0-5F9FF02DD06F}" srcOrd="0" destOrd="0" presId="urn:microsoft.com/office/officeart/2008/layout/HorizontalMultiLevelHierarchy"/>
    <dgm:cxn modelId="{883B8C03-1B11-4309-BD5A-D38389BF4337}" type="presParOf" srcId="{3313A155-1294-43BA-A278-98FAE0906559}" destId="{2CB34FA8-DB6D-4ED0-8347-311F82382976}" srcOrd="3" destOrd="0" presId="urn:microsoft.com/office/officeart/2008/layout/HorizontalMultiLevelHierarchy"/>
    <dgm:cxn modelId="{BE75DF6A-7E3C-42E2-A8F6-1E19FBB33E99}" type="presParOf" srcId="{2CB34FA8-DB6D-4ED0-8347-311F82382976}" destId="{F96F8FBD-B030-4F8B-B7E2-DA74493B9B3C}" srcOrd="0" destOrd="0" presId="urn:microsoft.com/office/officeart/2008/layout/HorizontalMultiLevelHierarchy"/>
    <dgm:cxn modelId="{91A64DFE-7FAD-4F89-93B0-56B4B78507E6}" type="presParOf" srcId="{2CB34FA8-DB6D-4ED0-8347-311F82382976}" destId="{C534AF86-9C4D-40A7-8355-9692CCCE6F9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634FD-A93F-406D-9187-7BC5803D8EC8}">
      <dsp:nvSpPr>
        <dsp:cNvPr id="0" name=""/>
        <dsp:cNvSpPr/>
      </dsp:nvSpPr>
      <dsp:spPr>
        <a:xfrm>
          <a:off x="3003975" y="1327190"/>
          <a:ext cx="3274991" cy="600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37495" y="0"/>
              </a:lnTo>
              <a:lnTo>
                <a:pt x="1637495" y="600135"/>
              </a:lnTo>
              <a:lnTo>
                <a:pt x="3274991" y="600135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558232" y="1544020"/>
        <a:ext cx="166476" cy="166476"/>
      </dsp:txXfrm>
    </dsp:sp>
    <dsp:sp modelId="{FB10598D-3D49-4794-AC8E-CDC0E4646BB1}">
      <dsp:nvSpPr>
        <dsp:cNvPr id="0" name=""/>
        <dsp:cNvSpPr/>
      </dsp:nvSpPr>
      <dsp:spPr>
        <a:xfrm>
          <a:off x="3003975" y="756949"/>
          <a:ext cx="3274991" cy="570241"/>
        </a:xfrm>
        <a:custGeom>
          <a:avLst/>
          <a:gdLst/>
          <a:ahLst/>
          <a:cxnLst/>
          <a:rect l="0" t="0" r="0" b="0"/>
          <a:pathLst>
            <a:path>
              <a:moveTo>
                <a:pt x="0" y="570241"/>
              </a:moveTo>
              <a:lnTo>
                <a:pt x="1637495" y="570241"/>
              </a:lnTo>
              <a:lnTo>
                <a:pt x="1637495" y="0"/>
              </a:lnTo>
              <a:lnTo>
                <a:pt x="32749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100" kern="1200"/>
        </a:p>
      </dsp:txBody>
      <dsp:txXfrm>
        <a:off x="4558364" y="958963"/>
        <a:ext cx="166213" cy="166213"/>
      </dsp:txXfrm>
    </dsp:sp>
    <dsp:sp modelId="{8B6CAEF7-ED4E-453B-A7DF-CB9D739DE3B5}">
      <dsp:nvSpPr>
        <dsp:cNvPr id="0" name=""/>
        <dsp:cNvSpPr/>
      </dsp:nvSpPr>
      <dsp:spPr>
        <a:xfrm>
          <a:off x="905231" y="712569"/>
          <a:ext cx="2968244" cy="12292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500" kern="1200"/>
            <a:t>SRB </a:t>
          </a:r>
          <a:r>
            <a:rPr lang="pl-PL" sz="4500" kern="1200" err="1"/>
            <a:t>method</a:t>
          </a:r>
          <a:endParaRPr lang="pl-PL" sz="4500" kern="1200"/>
        </a:p>
      </dsp:txBody>
      <dsp:txXfrm>
        <a:off x="905231" y="712569"/>
        <a:ext cx="2968244" cy="1229243"/>
      </dsp:txXfrm>
    </dsp:sp>
    <dsp:sp modelId="{4BB05E1A-8220-4348-86DB-DFDF6892F44A}">
      <dsp:nvSpPr>
        <dsp:cNvPr id="0" name=""/>
        <dsp:cNvSpPr/>
      </dsp:nvSpPr>
      <dsp:spPr>
        <a:xfrm>
          <a:off x="6278966" y="474966"/>
          <a:ext cx="1849809" cy="56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err="1"/>
            <a:t>Diagnostic</a:t>
          </a:r>
          <a:endParaRPr lang="pl-PL" sz="3300" kern="1200"/>
        </a:p>
      </dsp:txBody>
      <dsp:txXfrm>
        <a:off x="6278966" y="474966"/>
        <a:ext cx="1849809" cy="563966"/>
      </dsp:txXfrm>
    </dsp:sp>
    <dsp:sp modelId="{F96F8FBD-B030-4F8B-B7E2-DA74493B9B3C}">
      <dsp:nvSpPr>
        <dsp:cNvPr id="0" name=""/>
        <dsp:cNvSpPr/>
      </dsp:nvSpPr>
      <dsp:spPr>
        <a:xfrm>
          <a:off x="6278966" y="1645343"/>
          <a:ext cx="1849809" cy="563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err="1"/>
            <a:t>Therapy</a:t>
          </a:r>
          <a:endParaRPr lang="pl-PL" sz="3300" kern="1200"/>
        </a:p>
      </dsp:txBody>
      <dsp:txXfrm>
        <a:off x="6278966" y="1645343"/>
        <a:ext cx="1849809" cy="563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90012-317F-4443-AFBD-90D1F04D34D1}" type="datetimeFigureOut">
              <a:rPr lang="pl-PL" smtClean="0"/>
              <a:t>13.08.2024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51E67-F02A-4C3F-B489-50ED400725D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755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A167A3-712F-C980-F939-7361DDF6F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D2EAB19-1EBD-A614-6329-279D65EFD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FB22E7-8DDC-F86B-75B8-7ECEDE0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E09C84-3AAF-EE95-54F8-691E7789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F853A6-0A9F-75BA-B3C6-49AC8208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CD8D2F-E4F5-2D8E-581D-ACD27B4D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C65189C-441E-CDCA-73E1-6927C8C37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EA100E-2440-7B64-DA4B-655B73A5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63E6C6B-2A1C-634E-DCF7-1E2C1037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4F1D3B-BE6E-D6C0-0DE2-075DFAEA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AC3F9C9-7AE3-1E8E-8A01-4FB3A663E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FDE6D75-4C43-31F8-1A05-84676043D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E94DCAC-BEE7-B634-A43A-9B59A99E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ACEE77-B9B7-2817-4269-F9931247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42BBEDB-CB8A-9BFA-C0EF-47FDAE5D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1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F359F3-1E32-DB96-A573-570EF4EB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4601F2-311B-E789-92FE-3621500DE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9E1B5E-EA1C-835B-299D-67AC89C6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7B9A09-AC8C-332D-324C-7605C6DC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86AE0C-DDF7-14B8-234A-4D812EA1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CD399E-8957-7236-B8FC-375C12DA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1E12E33-D9A7-38BA-E206-BFA048115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C775F0-5ED7-C803-E546-71C2E5679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4D70D20-A0CE-226E-34E5-0A54A6F3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12A4396-112E-8397-55F7-F6DC74E8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BF374-3930-7F87-1E2B-F74E0E09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A6829A-6609-86A5-BABE-6B0F795D8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31E427E-4B41-7736-228A-B8AAECCC9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27080D4-476E-0261-BFB6-F8A08B80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477964-20CA-6E7C-B0BF-CFD288C8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8DF50A6-2716-443E-3171-3CF7AB0B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246454-0652-8605-AC9E-20E41418B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BEF689F-AC97-D086-2C2A-2AB771149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E219801-0B59-A5D2-477F-A015178DC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1845DB-14F0-493C-2BB2-0583B5F233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3A93C6B-1F22-0D64-1EDB-8E325ECF6E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21D687A-C074-ED86-7025-E83C9E64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94C0DBB-A81A-C7B9-7347-1E9C34CB4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0538D10-FC0E-FC1B-B3ED-5037C552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9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7E1E91-CDC5-8A43-8772-099FA480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222EAE-90C7-5370-8912-83D9C679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A093A1-F248-9E6B-C4F2-5926B3F5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00D595E-5851-828D-1E18-4C377A983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3325CE2-3E30-AC4B-2253-B90E41402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90B24F-35F3-8F70-5493-DA80640BF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8F74D53-8DA1-2D67-0F78-DED2683D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5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55461-B648-AF1C-5C8E-AB2888F85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DBD1131-5969-7D0F-742C-7827B7FD1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F9470E-A136-7B39-DECB-7F80B6688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81D2B53-CFC2-8891-CEF4-97095AEA1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888CF8-2A54-8DBE-7A0D-C1DAACF5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D5A119-8ED8-6D04-D803-0CBE266A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37D29E-97BE-DDC8-1C6C-18C768AD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B753464-AC46-935A-7835-3647B5A4E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95FF013-0CAF-0585-B733-FD44ABC45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6BECFDF-2826-90B6-07B6-A717D54CD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616C16-226F-3B67-F029-8BC082D6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035CB0D-E6F4-07DB-EAE0-FEB14026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2E3CC729-B208-49F8-D26A-0780CDB5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C430309-7003-7411-D1BF-9DE6060D5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72CFBD-1D43-81D4-8443-2ED8F9B35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08C970-ECCC-E278-BC19-C898AC40B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2DFA4E-69DE-C23F-C2C2-C22D95AC6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technomex.e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65E4A6-6FA7-4A25-B7DE-36E435877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939" y="1204628"/>
            <a:ext cx="9960865" cy="272291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Antigravity device for therapy of scoliosis </a:t>
            </a:r>
            <a:br>
              <a:rPr lang="pl-PL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b="1" dirty="0">
              <a:latin typeface="Neusa Next Pro Wide" panose="00000505000000000000" pitchFamily="50" charset="-18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122F08-CFC7-4615-8614-7DC3BB46C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964" y="3954977"/>
            <a:ext cx="9960865" cy="1921248"/>
          </a:xfrm>
        </p:spPr>
        <p:txBody>
          <a:bodyPr>
            <a:noAutofit/>
          </a:bodyPr>
          <a:lstStyle/>
          <a:p>
            <a:pPr algn="l"/>
            <a:r>
              <a:rPr lang="pl-PL" b="1" dirty="0"/>
              <a:t>Marek Kluszczyński </a:t>
            </a:r>
            <a:r>
              <a:rPr lang="pl-PL" b="1" dirty="0" err="1"/>
              <a:t>PhD</a:t>
            </a:r>
            <a:r>
              <a:rPr lang="pl-PL" b="1" dirty="0"/>
              <a:t> </a:t>
            </a:r>
          </a:p>
          <a:p>
            <a:pPr algn="l"/>
            <a:r>
              <a:rPr lang="pl-PL" dirty="0"/>
              <a:t>1. </a:t>
            </a:r>
            <a:r>
              <a:rPr lang="en-US" dirty="0"/>
              <a:t>Faculty</a:t>
            </a:r>
            <a:r>
              <a:rPr lang="pl-PL" dirty="0"/>
              <a:t> of </a:t>
            </a:r>
            <a:r>
              <a:rPr lang="pl-PL" dirty="0" err="1"/>
              <a:t>Health</a:t>
            </a:r>
            <a:r>
              <a:rPr lang="pl-PL" dirty="0"/>
              <a:t> Science University in Częstochowa.</a:t>
            </a:r>
          </a:p>
          <a:p>
            <a:pPr algn="l"/>
            <a:r>
              <a:rPr lang="pl-PL" dirty="0"/>
              <a:t>2. Ośrodek Rehabilitacji Leczniczej „ </a:t>
            </a:r>
            <a:r>
              <a:rPr lang="pl-PL" dirty="0" err="1"/>
              <a:t>Troniny</a:t>
            </a:r>
            <a:r>
              <a:rPr lang="pl-PL" dirty="0"/>
              <a:t> ” w Kłobucku.</a:t>
            </a:r>
          </a:p>
          <a:p>
            <a:pPr algn="l"/>
            <a:r>
              <a:rPr lang="pl-PL" b="1" dirty="0"/>
              <a:t>Bogusława Łysakowska-Będek, PT, O</a:t>
            </a:r>
          </a:p>
          <a:p>
            <a:pPr marL="457200" indent="-457200" algn="l">
              <a:buAutoNum type="arabicPeriod"/>
            </a:pPr>
            <a:r>
              <a:rPr lang="pl-PL" dirty="0"/>
              <a:t>X-Rehab </a:t>
            </a:r>
            <a:r>
              <a:rPr lang="pl-PL" dirty="0" err="1"/>
              <a:t>Rehabilitation</a:t>
            </a:r>
            <a:r>
              <a:rPr lang="pl-PL" dirty="0"/>
              <a:t> Center Gliwice</a:t>
            </a:r>
          </a:p>
          <a:p>
            <a:pPr marL="457200" indent="-457200" algn="l">
              <a:buAutoNum type="arabicPeriod"/>
            </a:pPr>
            <a:r>
              <a:rPr lang="pl-PL" dirty="0"/>
              <a:t>PHU TECHNOMEX sp. z o.o.</a:t>
            </a:r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9525ED85-CC58-4C41-B286-91F9B1D566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5905" y="5115966"/>
            <a:ext cx="1743036" cy="12463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F64D6AE-F249-4F05-845F-6A5C72921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425" y="5143398"/>
            <a:ext cx="972404" cy="1178182"/>
          </a:xfrm>
          <a:prstGeom prst="rect">
            <a:avLst/>
          </a:prstGeom>
        </p:spPr>
      </p:pic>
      <p:pic>
        <p:nvPicPr>
          <p:cNvPr id="6" name="Picture 2" descr="Technomex">
            <a:extLst>
              <a:ext uri="{FF2B5EF4-FFF2-40B4-BE49-F238E27FC236}">
                <a16:creationId xmlns:a16="http://schemas.microsoft.com/office/drawing/2014/main" id="{81D04A88-E7AF-8D2D-BF89-69E862B7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92" y="184759"/>
            <a:ext cx="3260337" cy="52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BED1337E-0C4D-2E71-E286-59EE36355BA9}"/>
              </a:ext>
            </a:extLst>
          </p:cNvPr>
          <p:cNvSpPr txBox="1">
            <a:spLocks/>
          </p:cNvSpPr>
          <p:nvPr/>
        </p:nvSpPr>
        <p:spPr>
          <a:xfrm>
            <a:off x="4563374" y="1446105"/>
            <a:ext cx="3437878" cy="6627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4400" b="1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GraviSpine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593321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9" name="Symbol zastępczy zawartości 3">
            <a:extLst>
              <a:ext uri="{FF2B5EF4-FFF2-40B4-BE49-F238E27FC236}">
                <a16:creationId xmlns:a16="http://schemas.microsoft.com/office/drawing/2014/main" id="{5C36F2FF-EFF4-FC89-39C4-A89B7B14FFA1}"/>
              </a:ext>
            </a:extLst>
          </p:cNvPr>
          <p:cNvSpPr txBox="1">
            <a:spLocks/>
          </p:cNvSpPr>
          <p:nvPr/>
        </p:nvSpPr>
        <p:spPr>
          <a:xfrm>
            <a:off x="459693" y="1215367"/>
            <a:ext cx="5708341" cy="54312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Thanks to the </a:t>
            </a:r>
            <a:r>
              <a:rPr lang="pl-PL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antigravity</a:t>
            </a:r>
            <a:r>
              <a:rPr lang="pl-PL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position</a:t>
            </a:r>
            <a:r>
              <a:rPr lang="pl-PL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(</a:t>
            </a: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head down </a:t>
            </a:r>
            <a:r>
              <a:rPr lang="pl-PL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up</a:t>
            </a:r>
            <a:r>
              <a:rPr lang="pl-PL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to </a:t>
            </a:r>
            <a:r>
              <a:rPr lang="pl-PL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3</a:t>
            </a: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0⁰</a:t>
            </a:r>
            <a:r>
              <a:rPr lang="pl-PL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)</a:t>
            </a: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, we gain an </a:t>
            </a:r>
            <a:r>
              <a:rPr lang="pl-PL" b="1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elongation</a:t>
            </a:r>
            <a:r>
              <a:rPr lang="pl-PL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of</a:t>
            </a: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the spine</a:t>
            </a:r>
          </a:p>
          <a:p>
            <a:pPr algn="just">
              <a:lnSpc>
                <a:spcPct val="100000"/>
              </a:lnSpc>
            </a:pP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achieved effect contributes to the </a:t>
            </a:r>
            <a:r>
              <a:rPr lang="pl-PL" b="1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muscle</a:t>
            </a:r>
            <a:r>
              <a:rPr lang="pl-PL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b="1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relaxation</a:t>
            </a:r>
            <a:r>
              <a:rPr lang="pl-PL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, </a:t>
            </a: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relief of intervertebral joints</a:t>
            </a:r>
            <a:r>
              <a:rPr lang="pl-PL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and </a:t>
            </a:r>
            <a:r>
              <a:rPr lang="en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intervertebral spaces (intervertebral discs)</a:t>
            </a:r>
          </a:p>
        </p:txBody>
      </p:sp>
      <p:pic>
        <p:nvPicPr>
          <p:cNvPr id="11" name="Symbol zastępczy zawartości 6" descr="Obraz zawierający osoba, kobieta, sport, podłoże&#10;&#10;Opis wygenerowany automatycznie">
            <a:extLst>
              <a:ext uri="{FF2B5EF4-FFF2-40B4-BE49-F238E27FC236}">
                <a16:creationId xmlns:a16="http://schemas.microsoft.com/office/drawing/2014/main" id="{CCCAA582-EC5F-6DBB-D934-EA9535439A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2" t="-207" r="28301" b="-1"/>
          <a:stretch>
            <a:fillRect/>
          </a:stretch>
        </p:blipFill>
        <p:spPr>
          <a:xfrm>
            <a:off x="7347902" y="1084033"/>
            <a:ext cx="2770229" cy="3803261"/>
          </a:xfrm>
        </p:spPr>
      </p:pic>
    </p:spTree>
    <p:extLst>
      <p:ext uri="{BB962C8B-B14F-4D97-AF65-F5344CB8AC3E}">
        <p14:creationId xmlns:p14="http://schemas.microsoft.com/office/powerpoint/2010/main" val="386817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7772401" y="1114414"/>
            <a:ext cx="3922606" cy="4123554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D9221F3-1069-9F2E-B6F7-8B31230EF9AC}"/>
              </a:ext>
            </a:extLst>
          </p:cNvPr>
          <p:cNvSpPr txBox="1">
            <a:spLocks/>
          </p:cNvSpPr>
          <p:nvPr/>
        </p:nvSpPr>
        <p:spPr>
          <a:xfrm>
            <a:off x="144277" y="743791"/>
            <a:ext cx="7162297" cy="6038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decompression o</a:t>
            </a:r>
            <a:r>
              <a:rPr lang="pl-PL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f</a:t>
            </a:r>
            <a:r>
              <a:rPr lang="en" b="1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the intervertebral joints </a:t>
            </a:r>
            <a:r>
              <a:rPr lang="en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facilitates lateral correction and derotation of the curvature of the spine</a:t>
            </a:r>
            <a:r>
              <a:rPr lang="pl-PL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-</a:t>
            </a:r>
            <a:r>
              <a:rPr lang="pl-PL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it creates convenient conditions for correcting scoliosis without the use of pressure</a:t>
            </a:r>
            <a:endParaRPr lang="pl-PL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41E15E5F-23AB-AF72-978A-C0261E09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2" y="-54754"/>
            <a:ext cx="10763774" cy="1325563"/>
          </a:xfrm>
        </p:spPr>
        <p:txBody>
          <a:bodyPr>
            <a:noAutofit/>
          </a:bodyPr>
          <a:lstStyle/>
          <a:p>
            <a:pPr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43142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4922485" y="2122141"/>
            <a:ext cx="3467191" cy="364480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8826898" y="4809343"/>
            <a:ext cx="1302524" cy="1369254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BD94BAB-F168-C37B-5746-9B6AD751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327105"/>
            <a:ext cx="7052878" cy="29576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3200" b="1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GraviSpine</a:t>
            </a:r>
            <a:endParaRPr lang="pl-PL" sz="2000" b="1" dirty="0">
              <a:solidFill>
                <a:srgbClr val="29AF8C"/>
              </a:solidFill>
              <a:highlight>
                <a:srgbClr val="000000">
                  <a:alpha val="0"/>
                </a:srgbClr>
              </a:highlight>
            </a:endParaRPr>
          </a:p>
          <a:p>
            <a:pPr marL="0" indent="0">
              <a:buNone/>
            </a:pPr>
            <a:r>
              <a:rPr lang="pl-PL" sz="36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2. 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3-p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lane mechanical correction of pathological curvature of the spine</a:t>
            </a:r>
          </a:p>
        </p:txBody>
      </p:sp>
      <p:pic>
        <p:nvPicPr>
          <p:cNvPr id="2" name="officeArt object">
            <a:extLst>
              <a:ext uri="{FF2B5EF4-FFF2-40B4-BE49-F238E27FC236}">
                <a16:creationId xmlns:a16="http://schemas.microsoft.com/office/drawing/2014/main" id="{EC61B112-A16D-4413-E260-425861A2DFAA}"/>
              </a:ext>
            </a:extLst>
          </p:cNvPr>
          <p:cNvPicPr/>
          <p:nvPr/>
        </p:nvPicPr>
        <p:blipFill>
          <a:blip r:embed="rId6"/>
          <a:srcRect l="2547" t="13103" r="2045" b="11099"/>
          <a:stretch>
            <a:fillRect/>
          </a:stretch>
        </p:blipFill>
        <p:spPr>
          <a:xfrm>
            <a:off x="663423" y="2537187"/>
            <a:ext cx="3806889" cy="387541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A186B55-174D-D1C0-2BB4-74AB203FAD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7701" y="156969"/>
            <a:ext cx="2229833" cy="3877203"/>
          </a:xfrm>
          <a:prstGeom prst="rect">
            <a:avLst/>
          </a:prstGeom>
          <a:scene3d>
            <a:camera prst="orthographicFront">
              <a:rot lat="21299997" lon="0" rev="0"/>
            </a:camera>
            <a:lightRig rig="threePt" dir="t"/>
          </a:scene3d>
        </p:spPr>
      </p:pic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3E032FD4-EBAA-B59F-48C5-0733BE4431C2}"/>
              </a:ext>
            </a:extLst>
          </p:cNvPr>
          <p:cNvCxnSpPr>
            <a:cxnSpLocks/>
          </p:cNvCxnSpPr>
          <p:nvPr/>
        </p:nvCxnSpPr>
        <p:spPr>
          <a:xfrm flipV="1">
            <a:off x="6630902" y="1805921"/>
            <a:ext cx="3875173" cy="3078309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15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9633A1-4386-7899-88CD-907FA00AC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4400" b="1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GraviSpine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5C1D201-5DE8-A220-9887-C0C17064F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61" y="138022"/>
            <a:ext cx="5216813" cy="641805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36D3DF58-17C7-9277-9BE5-97537663DAAD}"/>
              </a:ext>
            </a:extLst>
          </p:cNvPr>
          <p:cNvSpPr txBox="1"/>
          <p:nvPr/>
        </p:nvSpPr>
        <p:spPr>
          <a:xfrm>
            <a:off x="699804" y="2752629"/>
            <a:ext cx="6133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3-p</a:t>
            </a: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lane mechanical correction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00049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FCC72F-FA6F-B989-ECF5-412BAF889A3B}"/>
              </a:ext>
            </a:extLst>
          </p:cNvPr>
          <p:cNvSpPr txBox="1"/>
          <p:nvPr/>
        </p:nvSpPr>
        <p:spPr>
          <a:xfrm>
            <a:off x="625915" y="1228397"/>
            <a:ext cx="64808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pl-PL" sz="28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3. 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B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reathing exercises 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with b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iofeedback</a:t>
            </a:r>
          </a:p>
          <a:p>
            <a:pPr algn="just" rtl="0"/>
            <a:endParaRPr lang="pl-PL" sz="2800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/>
            <a:r>
              <a:rPr lang="pl-PL" sz="28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P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atient, under the control of the physiotherapist, performs a slow inhalation 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„to” the 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concave side of the curv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ature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, observing a decrease in the value of the pressure of the compression pad on the convex side of the curve 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(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usually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2-3 kg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)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</a:p>
        </p:txBody>
      </p:sp>
      <p:pic>
        <p:nvPicPr>
          <p:cNvPr id="5" name="Symbol zastępczy zawartości 5" descr="Obraz zawierający tekst, ściana, wewnątrz, urządzenie&#10;&#10;Opis wygenerowany automatycznie">
            <a:extLst>
              <a:ext uri="{FF2B5EF4-FFF2-40B4-BE49-F238E27FC236}">
                <a16:creationId xmlns:a16="http://schemas.microsoft.com/office/drawing/2014/main" id="{0DBCAE59-E4EC-CBE2-F1D2-AF6773627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26088" r="36678" b="36348"/>
          <a:stretch>
            <a:fillRect/>
          </a:stretch>
        </p:blipFill>
        <p:spPr>
          <a:xfrm>
            <a:off x="7996616" y="1189089"/>
            <a:ext cx="4034789" cy="3540201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A212CD9-309A-095D-4D12-1DCF295673E8}"/>
              </a:ext>
            </a:extLst>
          </p:cNvPr>
          <p:cNvSpPr/>
          <p:nvPr/>
        </p:nvSpPr>
        <p:spPr>
          <a:xfrm>
            <a:off x="9762073" y="2226819"/>
            <a:ext cx="1434517" cy="57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259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FCC72F-FA6F-B989-ECF5-412BAF889A3B}"/>
              </a:ext>
            </a:extLst>
          </p:cNvPr>
          <p:cNvSpPr txBox="1"/>
          <p:nvPr/>
        </p:nvSpPr>
        <p:spPr>
          <a:xfrm>
            <a:off x="625915" y="1228397"/>
            <a:ext cx="64808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pl-PL" sz="28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3. 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B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reathing exercises 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with b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iofeedback</a:t>
            </a:r>
          </a:p>
          <a:p>
            <a:pPr algn="just" rtl="0"/>
            <a:endParaRPr lang="pl-PL" sz="2800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  <p:pic>
        <p:nvPicPr>
          <p:cNvPr id="5" name="Symbol zastępczy zawartości 5" descr="Obraz zawierający tekst, ściana, wewnątrz, urządzenie&#10;&#10;Opis wygenerowany automatycznie">
            <a:extLst>
              <a:ext uri="{FF2B5EF4-FFF2-40B4-BE49-F238E27FC236}">
                <a16:creationId xmlns:a16="http://schemas.microsoft.com/office/drawing/2014/main" id="{0DBCAE59-E4EC-CBE2-F1D2-AF6773627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26088" r="36678" b="36348"/>
          <a:stretch>
            <a:fillRect/>
          </a:stretch>
        </p:blipFill>
        <p:spPr>
          <a:xfrm>
            <a:off x="7996616" y="1189089"/>
            <a:ext cx="4034789" cy="3540201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A212CD9-309A-095D-4D12-1DCF295673E8}"/>
              </a:ext>
            </a:extLst>
          </p:cNvPr>
          <p:cNvSpPr/>
          <p:nvPr/>
        </p:nvSpPr>
        <p:spPr>
          <a:xfrm>
            <a:off x="9762073" y="2226819"/>
            <a:ext cx="1434517" cy="57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E8CA456-F63B-8DD9-D48F-545383A9B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989" y="2410050"/>
            <a:ext cx="3875486" cy="42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78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2D9987A-DAE9-3AD9-4E96-F8D3B153416D}"/>
              </a:ext>
            </a:extLst>
          </p:cNvPr>
          <p:cNvSpPr txBox="1"/>
          <p:nvPr/>
        </p:nvSpPr>
        <p:spPr>
          <a:xfrm>
            <a:off x="440871" y="1223334"/>
            <a:ext cx="6672952" cy="4543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rtl="0">
              <a:lnSpc>
                <a:spcPct val="150000"/>
              </a:lnSpc>
              <a:buAutoNum type="arabicPeriod"/>
            </a:pP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Find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and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measure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 panose="00000505000000000000" pitchFamily="50" charset="-18"/>
              </a:rPr>
              <a:t>apex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 panose="00000505000000000000" pitchFamily="50" charset="-18"/>
              </a:rPr>
              <a:t> of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 panose="00000505000000000000" pitchFamily="50" charset="-18"/>
              </a:rPr>
              <a:t>scoliosis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 panose="00000505000000000000" pitchFamily="50" charset="-18"/>
              </a:rPr>
              <a:t> </a:t>
            </a:r>
          </a:p>
          <a:p>
            <a:pPr algn="just" rtl="0">
              <a:lnSpc>
                <a:spcPct val="150000"/>
              </a:lnSpc>
            </a:pP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 panose="00000505000000000000" pitchFamily="50" charset="-18"/>
              </a:rPr>
              <a:t>Before each procedure, the asymmetry of the back is evaluated, marking the top of the curvature on the trunk with a marker for precise placement of corrective pads</a:t>
            </a:r>
          </a:p>
        </p:txBody>
      </p:sp>
      <p:pic>
        <p:nvPicPr>
          <p:cNvPr id="2" name="Picture 2" descr="Skoliometr Bunnella | Medwil">
            <a:extLst>
              <a:ext uri="{FF2B5EF4-FFF2-40B4-BE49-F238E27FC236}">
                <a16:creationId xmlns:a16="http://schemas.microsoft.com/office/drawing/2014/main" id="{800A1859-4F8C-C095-3FE6-BFE3058560B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7" b="24091"/>
          <a:stretch/>
        </p:blipFill>
        <p:spPr bwMode="auto">
          <a:xfrm>
            <a:off x="7518905" y="1484150"/>
            <a:ext cx="3890789" cy="19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762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2D9987A-DAE9-3AD9-4E96-F8D3B153416D}"/>
              </a:ext>
            </a:extLst>
          </p:cNvPr>
          <p:cNvSpPr txBox="1"/>
          <p:nvPr/>
        </p:nvSpPr>
        <p:spPr>
          <a:xfrm>
            <a:off x="530008" y="1036722"/>
            <a:ext cx="5160520" cy="4802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10000"/>
              </a:lnSpc>
            </a:pP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2. Set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up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parameters on the screen, </a:t>
            </a:r>
            <a:endParaRPr lang="pl-PL" sz="2800" b="1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>
              <a:lnSpc>
                <a:spcPct val="110000"/>
              </a:lnSpc>
            </a:pPr>
            <a:r>
              <a:rPr lang="pl-PL" sz="2800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you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can accurately, manually dose the corrective force of the lateral pads, individually adjusting the pressure to the patient's feelings (usually the range is 8-20 kg)</a:t>
            </a:r>
          </a:p>
        </p:txBody>
      </p:sp>
      <p:pic>
        <p:nvPicPr>
          <p:cNvPr id="10" name="Symbol zastępczy zawartości 5" descr="Obraz zawierający tekst, ściana, wewnątrz, urządzenie&#10;&#10;Opis wygenerowany automatycznie">
            <a:extLst>
              <a:ext uri="{FF2B5EF4-FFF2-40B4-BE49-F238E27FC236}">
                <a16:creationId xmlns:a16="http://schemas.microsoft.com/office/drawing/2014/main" id="{E9C6EAA4-E3EB-7840-B22F-AC9AB727A0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4" t="19486" r="30046" b="21508"/>
          <a:stretch>
            <a:fillRect/>
          </a:stretch>
        </p:blipFill>
        <p:spPr>
          <a:xfrm>
            <a:off x="5808062" y="3100898"/>
            <a:ext cx="2812384" cy="2648870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78A2C1AB-2789-7C93-49A2-3100851CF70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192" b="12935"/>
          <a:stretch>
            <a:fillRect/>
          </a:stretch>
        </p:blipFill>
        <p:spPr>
          <a:xfrm>
            <a:off x="8669491" y="816100"/>
            <a:ext cx="2896593" cy="373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36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36E2D47-F17B-10BB-03B7-9EF2D688C9B6}"/>
              </a:ext>
            </a:extLst>
          </p:cNvPr>
          <p:cNvSpPr txBox="1"/>
          <p:nvPr/>
        </p:nvSpPr>
        <p:spPr>
          <a:xfrm>
            <a:off x="627198" y="1222654"/>
            <a:ext cx="6160537" cy="5189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</a:pP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3. Set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up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angle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of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antigravity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position</a:t>
            </a:r>
            <a:endParaRPr lang="pl-PL" sz="2800" b="1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>
              <a:lnSpc>
                <a:spcPct val="150000"/>
              </a:lnSpc>
            </a:pP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inclination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angle of the table allows you to obtain an anti-gravity decompression on the spine at any angle change intervals</a:t>
            </a:r>
          </a:p>
          <a:p>
            <a:pPr algn="just" rtl="0">
              <a:lnSpc>
                <a:spcPct val="150000"/>
              </a:lnSpc>
            </a:pP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Set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up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time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(2-10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minutes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)</a:t>
            </a:r>
            <a:endParaRPr lang="en" sz="2800" b="1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  <p:pic>
        <p:nvPicPr>
          <p:cNvPr id="9" name="Symbol zastępczy zawartości 5" descr="Obraz zawierający tekst, ściana, wewnątrz, urządzenie&#10;&#10;Opis wygenerowany automatycznie">
            <a:extLst>
              <a:ext uri="{FF2B5EF4-FFF2-40B4-BE49-F238E27FC236}">
                <a16:creationId xmlns:a16="http://schemas.microsoft.com/office/drawing/2014/main" id="{A8484FD6-EE2A-ABDE-4E6B-469A192F8C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19863" r="34254" b="29604"/>
          <a:stretch/>
        </p:blipFill>
        <p:spPr>
          <a:xfrm>
            <a:off x="7660433" y="1134160"/>
            <a:ext cx="3988276" cy="3625895"/>
          </a:xfrm>
        </p:spPr>
      </p:pic>
    </p:spTree>
    <p:extLst>
      <p:ext uri="{BB962C8B-B14F-4D97-AF65-F5344CB8AC3E}">
        <p14:creationId xmlns:p14="http://schemas.microsoft.com/office/powerpoint/2010/main" val="421373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83996B2-159B-492F-9E7A-0EAEB33AA13A}"/>
              </a:ext>
            </a:extLst>
          </p:cNvPr>
          <p:cNvSpPr txBox="1"/>
          <p:nvPr/>
        </p:nvSpPr>
        <p:spPr>
          <a:xfrm>
            <a:off x="324466" y="1154755"/>
            <a:ext cx="7045435" cy="5189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8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5.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Check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and </a:t>
            </a:r>
            <a:r>
              <a:rPr lang="pl-PL" sz="28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corect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pressure 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to the initial values and patients sensations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pl-PL" sz="2800" dirty="0"/>
          </a:p>
          <a:p>
            <a:pPr algn="just">
              <a:lnSpc>
                <a:spcPct val="150000"/>
              </a:lnSpc>
            </a:pPr>
            <a:r>
              <a:rPr lang="pl-PL" sz="2800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During</a:t>
            </a:r>
            <a:r>
              <a:rPr lang="pl-PL" sz="28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the 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time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because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of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tissues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relaxation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and elongation of the spine, 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you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will 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observe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 decrease in the previous values of the pads pressure </a:t>
            </a:r>
            <a:endParaRPr lang="pl-PL" sz="2800" b="0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>
              <a:lnSpc>
                <a:spcPct val="150000"/>
              </a:lnSpc>
            </a:pPr>
            <a:endParaRPr lang="pl-PL" sz="2800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  <p:pic>
        <p:nvPicPr>
          <p:cNvPr id="5" name="Symbol zastępczy zawartości 5" descr="Obraz zawierający tekst, ściana, wewnątrz, urządzenie&#10;&#10;Opis wygenerowany automatycznie">
            <a:extLst>
              <a:ext uri="{FF2B5EF4-FFF2-40B4-BE49-F238E27FC236}">
                <a16:creationId xmlns:a16="http://schemas.microsoft.com/office/drawing/2014/main" id="{52F9C961-D4D7-338D-EA8E-72280CF13E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26088" r="36678" b="36348"/>
          <a:stretch>
            <a:fillRect/>
          </a:stretch>
        </p:blipFill>
        <p:spPr>
          <a:xfrm>
            <a:off x="7531295" y="1210395"/>
            <a:ext cx="4034789" cy="3540201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B6C7230-5F97-54D4-CB5B-3EC193C9ECBC}"/>
              </a:ext>
            </a:extLst>
          </p:cNvPr>
          <p:cNvSpPr/>
          <p:nvPr/>
        </p:nvSpPr>
        <p:spPr>
          <a:xfrm>
            <a:off x="9296752" y="2248125"/>
            <a:ext cx="1434517" cy="57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373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CBFA7-75EA-47E6-8EFF-8AF26418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66" y="57248"/>
            <a:ext cx="10048667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Neusa Next Pro Wide" panose="00000505000000000000" pitchFamily="50" charset="-18"/>
              </a:rPr>
              <a:t>Scoliosis continues to be a challenge for 21st century medicine</a:t>
            </a:r>
            <a:endParaRPr lang="pl-PL" sz="2800" b="1" dirty="0">
              <a:latin typeface="Neusa Next Pro Wide" panose="00000505000000000000" pitchFamily="50" charset="-18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9250100-D1D4-4F05-9347-393F4251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85" y="5303209"/>
            <a:ext cx="1263674" cy="12741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27F6A7B-B7EC-4860-8A04-A8FE5C400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416" y="5346075"/>
            <a:ext cx="970056" cy="1175337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37AF5CA0-5D7A-D6D2-958A-5A5CF6D2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89" y="6109361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5871309-2C6A-4BD3-4A2E-E36698F87A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544" y="700837"/>
            <a:ext cx="2896593" cy="599414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B5F9612-E4FB-05F0-DB4F-B9BCBFD78B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526" y="896294"/>
            <a:ext cx="2683882" cy="466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04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EFCC72F-FA6F-B989-ECF5-412BAF889A3B}"/>
              </a:ext>
            </a:extLst>
          </p:cNvPr>
          <p:cNvSpPr txBox="1"/>
          <p:nvPr/>
        </p:nvSpPr>
        <p:spPr>
          <a:xfrm>
            <a:off x="625915" y="1228397"/>
            <a:ext cx="64808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6. 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B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reathing exercises </a:t>
            </a:r>
            <a:r>
              <a:rPr lang="pl-PL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with b</a:t>
            </a:r>
            <a:r>
              <a:rPr lang="en" sz="28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iofeedback</a:t>
            </a:r>
          </a:p>
          <a:p>
            <a:pPr algn="just" rtl="0"/>
            <a:endParaRPr lang="pl-PL" sz="2800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/>
            <a:r>
              <a:rPr lang="pl-PL" sz="28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P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atient, under the control of the physiotherapist, performs a slow inhalation 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„to” the 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concave side of the curv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ature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, observing a decrease in the value of the pressure of the compression pad on the convex side of the curve 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(</a:t>
            </a:r>
            <a:r>
              <a:rPr lang="pl-PL" sz="28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usually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2-3 kg</a:t>
            </a:r>
            <a:r>
              <a:rPr lang="pl-PL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)</a:t>
            </a:r>
            <a:r>
              <a:rPr lang="en" sz="28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</a:p>
        </p:txBody>
      </p:sp>
      <p:pic>
        <p:nvPicPr>
          <p:cNvPr id="5" name="Symbol zastępczy zawartości 5" descr="Obraz zawierający tekst, ściana, wewnątrz, urządzenie&#10;&#10;Opis wygenerowany automatycznie">
            <a:extLst>
              <a:ext uri="{FF2B5EF4-FFF2-40B4-BE49-F238E27FC236}">
                <a16:creationId xmlns:a16="http://schemas.microsoft.com/office/drawing/2014/main" id="{0DBCAE59-E4EC-CBE2-F1D2-AF67736278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26088" r="36678" b="36348"/>
          <a:stretch>
            <a:fillRect/>
          </a:stretch>
        </p:blipFill>
        <p:spPr>
          <a:xfrm>
            <a:off x="7996616" y="1189089"/>
            <a:ext cx="4034789" cy="3540201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EA212CD9-309A-095D-4D12-1DCF295673E8}"/>
              </a:ext>
            </a:extLst>
          </p:cNvPr>
          <p:cNvSpPr/>
          <p:nvPr/>
        </p:nvSpPr>
        <p:spPr>
          <a:xfrm>
            <a:off x="9762073" y="2226819"/>
            <a:ext cx="1434517" cy="5756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158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pl-PL" sz="4400" b="1" i="0" u="none" strike="noStrike" dirty="0" err="1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Contraindication</a:t>
            </a:r>
            <a:endParaRPr lang="pl-PL" b="1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10101A21-0F7B-B04B-CCBF-77511EFD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216263"/>
            <a:ext cx="10515600" cy="5430343"/>
          </a:xfrm>
        </p:spPr>
        <p:txBody>
          <a:bodyPr>
            <a:noAutofit/>
          </a:bodyPr>
          <a:lstStyle/>
          <a:p>
            <a:pPr algn="just" rtl="0">
              <a:lnSpc>
                <a:spcPct val="100000"/>
              </a:lnSpc>
              <a:spcBef>
                <a:spcPts val="1200"/>
              </a:spcBef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Infectious diseases with impaired functions of the body</a:t>
            </a:r>
          </a:p>
          <a:p>
            <a:pPr algn="just" rtl="0">
              <a:lnSpc>
                <a:spcPct val="100000"/>
              </a:lnSpc>
              <a:spcBef>
                <a:spcPts val="1200"/>
              </a:spcBef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Congenital malformations of the osteoarticular system, especially of the spine and lower limbs</a:t>
            </a:r>
          </a:p>
          <a:p>
            <a:pPr algn="just" rtl="0">
              <a:lnSpc>
                <a:spcPct val="100000"/>
              </a:lnSpc>
              <a:spcBef>
                <a:spcPts val="1200"/>
              </a:spcBef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Defects and diseases of the nervous system that can affect the musculoskeletal system or the course of the procedure (eg. epilepsy)</a:t>
            </a:r>
          </a:p>
          <a:p>
            <a:pPr algn="just" rtl="0">
              <a:lnSpc>
                <a:spcPct val="100000"/>
              </a:lnSpc>
              <a:spcBef>
                <a:spcPts val="1200"/>
              </a:spcBef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Post-traumatic conditions with bone and skeletal effects that may affect the body after the use of GraviSpine (fractures, dislocations and sprains of the spine)</a:t>
            </a:r>
          </a:p>
        </p:txBody>
      </p:sp>
    </p:spTree>
    <p:extLst>
      <p:ext uri="{BB962C8B-B14F-4D97-AF65-F5344CB8AC3E}">
        <p14:creationId xmlns:p14="http://schemas.microsoft.com/office/powerpoint/2010/main" val="1546329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pl-PL" sz="4400" b="1" i="0" u="none" strike="noStrike" dirty="0" err="1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Contraindication</a:t>
            </a:r>
            <a:endParaRPr lang="pl-PL" b="1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10101A21-0F7B-B04B-CCBF-77511EFD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216263"/>
            <a:ext cx="10515600" cy="5430343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Addictions and/or mental disorders</a:t>
            </a:r>
          </a:p>
          <a:p>
            <a:pPr algn="just" rtl="0">
              <a:lnSpc>
                <a:spcPct val="150000"/>
              </a:lnSpc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Malformations and congenital diseases of the cardiovascular system (congenital and acquired heart defects) - after consultation with cardiologist</a:t>
            </a:r>
            <a:endParaRPr lang="pl-PL" sz="2400" dirty="0">
              <a:latin typeface="Neusa Next Pro Wide" panose="00000505000000000000" pitchFamily="50" charset="-18"/>
            </a:endParaRPr>
          </a:p>
          <a:p>
            <a:pPr algn="just" rtl="0">
              <a:lnSpc>
                <a:spcPct val="150000"/>
              </a:lnSpc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Vascular malformations of the brain</a:t>
            </a:r>
          </a:p>
          <a:p>
            <a:pPr algn="just" rtl="0">
              <a:lnSpc>
                <a:spcPct val="150000"/>
              </a:lnSpc>
            </a:pPr>
            <a:r>
              <a:rPr lang="en" sz="24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Cardiovascular diseases - untreated hypertension</a:t>
            </a:r>
          </a:p>
          <a:p>
            <a:pPr marL="0" indent="0" algn="just" rtl="0">
              <a:lnSpc>
                <a:spcPct val="150000"/>
              </a:lnSpc>
              <a:buNone/>
            </a:pPr>
            <a:endParaRPr lang="en" sz="2400" b="0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</p:spTree>
    <p:extLst>
      <p:ext uri="{BB962C8B-B14F-4D97-AF65-F5344CB8AC3E}">
        <p14:creationId xmlns:p14="http://schemas.microsoft.com/office/powerpoint/2010/main" val="1363256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437DD485-4594-A28F-146E-7259CBA62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16" y="0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pl-PL" sz="4400" b="1" i="0" u="none" strike="noStrike" dirty="0" err="1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Does</a:t>
            </a:r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GraviSpine works</a:t>
            </a:r>
            <a:r>
              <a:rPr lang="pl-PL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?</a:t>
            </a:r>
            <a:endParaRPr lang="pl-PL" b="1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10101A21-0F7B-B04B-CCBF-77511EFD8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007"/>
            <a:ext cx="10515600" cy="5430343"/>
          </a:xfrm>
        </p:spPr>
        <p:txBody>
          <a:bodyPr>
            <a:noAutofit/>
          </a:bodyPr>
          <a:lstStyle/>
          <a:p>
            <a:pPr marL="0" indent="0" algn="just" rtl="0">
              <a:lnSpc>
                <a:spcPct val="150000"/>
              </a:lnSpc>
              <a:buNone/>
            </a:pPr>
            <a:r>
              <a:rPr lang="pl-PL" sz="26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E</a:t>
            </a:r>
            <a:r>
              <a:rPr lang="en" sz="26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ffectiveness of the method is confirmed by the documented </a:t>
            </a:r>
            <a:r>
              <a:rPr lang="en" sz="26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results of 830 children </a:t>
            </a:r>
            <a:r>
              <a:rPr lang="en" sz="26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with scoliosis treated in the rehabilitation center "Troniny" in 2011-2019</a:t>
            </a:r>
          </a:p>
        </p:txBody>
      </p:sp>
    </p:spTree>
    <p:extLst>
      <p:ext uri="{BB962C8B-B14F-4D97-AF65-F5344CB8AC3E}">
        <p14:creationId xmlns:p14="http://schemas.microsoft.com/office/powerpoint/2010/main" val="2994838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1A85ED-A1EC-4C71-979B-6A5AEBD35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07" y="453573"/>
            <a:ext cx="10658022" cy="11333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Neusa Next Pro Wide" panose="00000505000000000000" pitchFamily="50" charset="-18"/>
              </a:rPr>
              <a:t>Initial evaluation of the effectiveness of the Spine Reflex Balance</a:t>
            </a:r>
            <a:r>
              <a:rPr lang="pl-PL" b="1" dirty="0">
                <a:latin typeface="Neusa Next Pro Wide" panose="00000505000000000000" pitchFamily="50" charset="-18"/>
              </a:rPr>
              <a:t> </a:t>
            </a:r>
            <a:r>
              <a:rPr lang="en-US" b="1" dirty="0">
                <a:latin typeface="Neusa Next Pro Wide" panose="00000505000000000000" pitchFamily="50" charset="-18"/>
              </a:rPr>
              <a:t>-</a:t>
            </a:r>
            <a:r>
              <a:rPr lang="pl-PL" b="1" dirty="0">
                <a:latin typeface="Neusa Next Pro Wide" panose="00000505000000000000" pitchFamily="50" charset="-18"/>
              </a:rPr>
              <a:t> (SRB)</a:t>
            </a:r>
            <a:r>
              <a:rPr lang="en-US" b="1" dirty="0">
                <a:latin typeface="Neusa Next Pro Wide" panose="00000505000000000000" pitchFamily="50" charset="-18"/>
              </a:rPr>
              <a:t> algorithm</a:t>
            </a:r>
            <a:endParaRPr lang="pl-PL" b="1" dirty="0">
              <a:latin typeface="Neusa Next Pro Wide" panose="00000505000000000000" pitchFamily="50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9C17F8-64EF-4890-A9E9-B2F1FC70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25" y="1899064"/>
            <a:ext cx="10869986" cy="39181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latin typeface="Neusa Next Pro Wide" panose="00000505000000000000" pitchFamily="50" charset="-18"/>
              </a:rPr>
              <a:t>study material consists of </a:t>
            </a:r>
            <a:r>
              <a:rPr lang="en-US" sz="2400" b="1" dirty="0">
                <a:latin typeface="Neusa Next Pro Wide" panose="00000505000000000000" pitchFamily="50" charset="-18"/>
              </a:rPr>
              <a:t>830 children </a:t>
            </a:r>
            <a:r>
              <a:rPr lang="en-US" sz="2400" dirty="0">
                <a:latin typeface="Neusa Next Pro Wide" panose="00000505000000000000" pitchFamily="50" charset="-18"/>
              </a:rPr>
              <a:t>and adolescents aged 6-17 years, mean age -11.54 (SD ± 3.05) treated at the center in </a:t>
            </a:r>
            <a:r>
              <a:rPr lang="en-US" sz="2400" b="1" dirty="0">
                <a:latin typeface="Neusa Next Pro Wide" panose="00000505000000000000" pitchFamily="50" charset="-18"/>
              </a:rPr>
              <a:t>2011-2017</a:t>
            </a:r>
          </a:p>
          <a:p>
            <a:pPr algn="just"/>
            <a:r>
              <a:rPr lang="en-US" sz="2400" dirty="0">
                <a:latin typeface="Neusa Next Pro Wide" panose="00000505000000000000" pitchFamily="50" charset="-18"/>
              </a:rPr>
              <a:t>children were referred from pediatric and orthopedic clinics and family doctors</a:t>
            </a:r>
          </a:p>
          <a:p>
            <a:pPr algn="just"/>
            <a:r>
              <a:rPr lang="en-US" sz="2400" dirty="0">
                <a:latin typeface="Neusa Next Pro Wide" panose="00000505000000000000" pitchFamily="50" charset="-18"/>
              </a:rPr>
              <a:t>qualification for the treatment of postural defects and scoliosis was carried out according to the developed 4 group diagnostic model </a:t>
            </a:r>
            <a:r>
              <a:rPr lang="pl-PL" sz="2400" dirty="0">
                <a:latin typeface="Neusa Next Pro Wide" panose="00000505000000000000" pitchFamily="50" charset="-18"/>
              </a:rPr>
              <a:t>SRB</a:t>
            </a:r>
            <a:r>
              <a:rPr lang="en-US" sz="2400" dirty="0">
                <a:latin typeface="Neusa Next Pro Wide" panose="00000505000000000000" pitchFamily="50" charset="-18"/>
              </a:rPr>
              <a:t>, considering the SOSORT recommendations</a:t>
            </a:r>
          </a:p>
          <a:p>
            <a:pPr algn="just"/>
            <a:r>
              <a:rPr lang="en-US" sz="2400" dirty="0">
                <a:latin typeface="Neusa Next Pro Wide" panose="00000505000000000000" pitchFamily="50" charset="-18"/>
              </a:rPr>
              <a:t>mean duration of treatment and follow-up was </a:t>
            </a:r>
            <a:r>
              <a:rPr lang="en-US" sz="2400" b="1" dirty="0">
                <a:latin typeface="Neusa Next Pro Wide" panose="00000505000000000000" pitchFamily="50" charset="-18"/>
              </a:rPr>
              <a:t>29.88 (SD ± 7.05) months</a:t>
            </a:r>
          </a:p>
          <a:p>
            <a:pPr algn="just"/>
            <a:r>
              <a:rPr lang="pl-PL" sz="2400" dirty="0" err="1">
                <a:latin typeface="Neusa Next Pro Wide" panose="00000505000000000000" pitchFamily="50" charset="-18"/>
              </a:rPr>
              <a:t>There</a:t>
            </a:r>
            <a:r>
              <a:rPr lang="pl-PL" sz="2400" dirty="0">
                <a:latin typeface="Neusa Next Pro Wide" panose="00000505000000000000" pitchFamily="50" charset="-18"/>
              </a:rPr>
              <a:t> was </a:t>
            </a:r>
            <a:r>
              <a:rPr lang="pl-PL" sz="2400" dirty="0" err="1">
                <a:latin typeface="Neusa Next Pro Wide" panose="00000505000000000000" pitchFamily="50" charset="-18"/>
              </a:rPr>
              <a:t>used</a:t>
            </a:r>
            <a:r>
              <a:rPr lang="pl-PL" sz="2400" dirty="0">
                <a:latin typeface="Neusa Next Pro Wide" panose="00000505000000000000" pitchFamily="50" charset="-18"/>
              </a:rPr>
              <a:t> the </a:t>
            </a:r>
            <a:r>
              <a:rPr lang="en-US" sz="2400" dirty="0">
                <a:latin typeface="Neusa Next Pro Wide" panose="00000505000000000000" pitchFamily="50" charset="-18"/>
              </a:rPr>
              <a:t>same diagnostic and therapeutic algorithm</a:t>
            </a:r>
            <a:r>
              <a:rPr lang="pl-PL" sz="2400" dirty="0">
                <a:latin typeface="Neusa Next Pro Wide" panose="00000505000000000000" pitchFamily="50" charset="-18"/>
              </a:rPr>
              <a:t> for </a:t>
            </a:r>
            <a:r>
              <a:rPr lang="en-US" sz="2400" dirty="0">
                <a:latin typeface="Neusa Next Pro Wide" panose="00000505000000000000" pitchFamily="50" charset="-18"/>
              </a:rPr>
              <a:t>all c</a:t>
            </a:r>
            <a:r>
              <a:rPr lang="pl-PL" sz="2400" dirty="0">
                <a:latin typeface="Neusa Next Pro Wide" panose="00000505000000000000" pitchFamily="50" charset="-18"/>
              </a:rPr>
              <a:t>h</a:t>
            </a:r>
            <a:r>
              <a:rPr lang="en-US" sz="2400" dirty="0" err="1">
                <a:latin typeface="Neusa Next Pro Wide" panose="00000505000000000000" pitchFamily="50" charset="-18"/>
              </a:rPr>
              <a:t>ildren</a:t>
            </a:r>
            <a:endParaRPr lang="pl-PL" sz="2400" dirty="0">
              <a:latin typeface="Neusa Next Pro Wide" panose="00000505000000000000" pitchFamily="50" charset="-18"/>
            </a:endParaRPr>
          </a:p>
        </p:txBody>
      </p:sp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BB2D88EA-6725-1D79-B5D0-7A9980D84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635" y="631747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92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FEF948-F436-4C76-874B-374A5583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464515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Neusa Next Pro Wide" panose="00000505000000000000" pitchFamily="50" charset="-18"/>
              </a:rPr>
              <a:t>Characteristics of patients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3C94D17-78CF-4496-AF96-20593F79681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5701" y="3549650"/>
          <a:ext cx="8761410" cy="1524000"/>
        </p:xfrm>
        <a:graphic>
          <a:graphicData uri="http://schemas.openxmlformats.org/drawingml/2006/table">
            <a:tbl>
              <a:tblPr firstRow="1" firstCol="1" lastRow="1" lastCol="1"/>
              <a:tblGrid>
                <a:gridCol w="1251630">
                  <a:extLst>
                    <a:ext uri="{9D8B030D-6E8A-4147-A177-3AD203B41FA5}">
                      <a16:colId xmlns:a16="http://schemas.microsoft.com/office/drawing/2014/main" val="3019790776"/>
                    </a:ext>
                  </a:extLst>
                </a:gridCol>
                <a:gridCol w="1251630">
                  <a:extLst>
                    <a:ext uri="{9D8B030D-6E8A-4147-A177-3AD203B41FA5}">
                      <a16:colId xmlns:a16="http://schemas.microsoft.com/office/drawing/2014/main" val="398989549"/>
                    </a:ext>
                  </a:extLst>
                </a:gridCol>
                <a:gridCol w="1251630">
                  <a:extLst>
                    <a:ext uri="{9D8B030D-6E8A-4147-A177-3AD203B41FA5}">
                      <a16:colId xmlns:a16="http://schemas.microsoft.com/office/drawing/2014/main" val="598236189"/>
                    </a:ext>
                  </a:extLst>
                </a:gridCol>
                <a:gridCol w="1251630">
                  <a:extLst>
                    <a:ext uri="{9D8B030D-6E8A-4147-A177-3AD203B41FA5}">
                      <a16:colId xmlns:a16="http://schemas.microsoft.com/office/drawing/2014/main" val="1831529920"/>
                    </a:ext>
                  </a:extLst>
                </a:gridCol>
                <a:gridCol w="1251630">
                  <a:extLst>
                    <a:ext uri="{9D8B030D-6E8A-4147-A177-3AD203B41FA5}">
                      <a16:colId xmlns:a16="http://schemas.microsoft.com/office/drawing/2014/main" val="465641478"/>
                    </a:ext>
                  </a:extLst>
                </a:gridCol>
                <a:gridCol w="1251630">
                  <a:extLst>
                    <a:ext uri="{9D8B030D-6E8A-4147-A177-3AD203B41FA5}">
                      <a16:colId xmlns:a16="http://schemas.microsoft.com/office/drawing/2014/main" val="2490022706"/>
                    </a:ext>
                  </a:extLst>
                </a:gridCol>
                <a:gridCol w="1251630">
                  <a:extLst>
                    <a:ext uri="{9D8B030D-6E8A-4147-A177-3AD203B41FA5}">
                      <a16:colId xmlns:a16="http://schemas.microsoft.com/office/drawing/2014/main" val="623884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Zmienna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Parametr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Ogółem (N=830)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RTG (N=275)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RTG (N=555)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p-value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27057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Wiek [lata]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830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555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 Mann-Whitney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81737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Średnia (SD)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10,65 (3,15)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11,25 (3,08)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10,35 (3,14)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3837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Mediana (IQR)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(8 - 13)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 (9 - 14)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 (8 - 13)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858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Zakres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6 - 17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6 - 17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6 - 17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612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Wiek podział [lata]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6-9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40,7% (N=338)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30,2% (N=83)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45,9% (N=255)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chi-kwadrat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56998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10-12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27,1% (N=225)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30,9% (N=85)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25,2% (N=140)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515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13-17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32,2% (N=267)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38,9% (N=107)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28,8% (N=160)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361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Płeć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Dziewczyny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65,3% (N=542)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80,7% (N=222)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57,7% (N=320)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chi-kwadrat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&lt;0,001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0320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Chłopcy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34,7% (N=288)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19,3% (N=53)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42,3% (N=235)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29528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6D6BC07-60F1-4336-A05E-7FD0D5B2E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555959"/>
              </p:ext>
            </p:extLst>
          </p:nvPr>
        </p:nvGraphicFramePr>
        <p:xfrm>
          <a:off x="476438" y="1641645"/>
          <a:ext cx="11239123" cy="4488036"/>
        </p:xfrm>
        <a:graphic>
          <a:graphicData uri="http://schemas.openxmlformats.org/drawingml/2006/table">
            <a:tbl>
              <a:tblPr firstRow="1" firstCol="1" lastRow="1" lastCol="1">
                <a:tableStyleId>{5C22544A-7EE6-4342-B048-85BDC9FD1C3A}</a:tableStyleId>
              </a:tblPr>
              <a:tblGrid>
                <a:gridCol w="1605589">
                  <a:extLst>
                    <a:ext uri="{9D8B030D-6E8A-4147-A177-3AD203B41FA5}">
                      <a16:colId xmlns:a16="http://schemas.microsoft.com/office/drawing/2014/main" val="659498670"/>
                    </a:ext>
                  </a:extLst>
                </a:gridCol>
                <a:gridCol w="1605589">
                  <a:extLst>
                    <a:ext uri="{9D8B030D-6E8A-4147-A177-3AD203B41FA5}">
                      <a16:colId xmlns:a16="http://schemas.microsoft.com/office/drawing/2014/main" val="448925972"/>
                    </a:ext>
                  </a:extLst>
                </a:gridCol>
                <a:gridCol w="1605589">
                  <a:extLst>
                    <a:ext uri="{9D8B030D-6E8A-4147-A177-3AD203B41FA5}">
                      <a16:colId xmlns:a16="http://schemas.microsoft.com/office/drawing/2014/main" val="3554910621"/>
                    </a:ext>
                  </a:extLst>
                </a:gridCol>
                <a:gridCol w="1605589">
                  <a:extLst>
                    <a:ext uri="{9D8B030D-6E8A-4147-A177-3AD203B41FA5}">
                      <a16:colId xmlns:a16="http://schemas.microsoft.com/office/drawing/2014/main" val="3890660815"/>
                    </a:ext>
                  </a:extLst>
                </a:gridCol>
                <a:gridCol w="1605589">
                  <a:extLst>
                    <a:ext uri="{9D8B030D-6E8A-4147-A177-3AD203B41FA5}">
                      <a16:colId xmlns:a16="http://schemas.microsoft.com/office/drawing/2014/main" val="3664752631"/>
                    </a:ext>
                  </a:extLst>
                </a:gridCol>
                <a:gridCol w="1605589">
                  <a:extLst>
                    <a:ext uri="{9D8B030D-6E8A-4147-A177-3AD203B41FA5}">
                      <a16:colId xmlns:a16="http://schemas.microsoft.com/office/drawing/2014/main" val="3973185993"/>
                    </a:ext>
                  </a:extLst>
                </a:gridCol>
                <a:gridCol w="1605589">
                  <a:extLst>
                    <a:ext uri="{9D8B030D-6E8A-4147-A177-3AD203B41FA5}">
                      <a16:colId xmlns:a16="http://schemas.microsoft.com/office/drawing/2014/main" val="4225715790"/>
                    </a:ext>
                  </a:extLst>
                </a:gridCol>
              </a:tblGrid>
              <a:tr h="502124"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 err="1">
                          <a:effectLst/>
                        </a:rPr>
                        <a:t>Paramet</a:t>
                      </a:r>
                      <a:r>
                        <a:rPr lang="pl-PL" sz="1600">
                          <a:effectLst/>
                        </a:rPr>
                        <a:t>e</a:t>
                      </a:r>
                      <a:r>
                        <a:rPr lang="en-US" sz="1600">
                          <a:effectLst/>
                        </a:rPr>
                        <a:t>r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>
                          <a:effectLst/>
                        </a:rPr>
                        <a:t>Total</a:t>
                      </a:r>
                      <a:r>
                        <a:rPr lang="en-US" sz="1600">
                          <a:effectLst/>
                        </a:rPr>
                        <a:t> (N=830)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 dirty="0">
                          <a:effectLst/>
                        </a:rPr>
                        <a:t>X-</a:t>
                      </a:r>
                      <a:r>
                        <a:rPr lang="pl-PL" sz="1600" dirty="0" err="1">
                          <a:effectLst/>
                        </a:rPr>
                        <a:t>ray</a:t>
                      </a:r>
                      <a:r>
                        <a:rPr lang="en-US" sz="1600" dirty="0">
                          <a:effectLst/>
                        </a:rPr>
                        <a:t> (N=275)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 dirty="0">
                          <a:effectLst/>
                        </a:rPr>
                        <a:t>NO X-</a:t>
                      </a:r>
                      <a:r>
                        <a:rPr lang="pl-PL" sz="1600" dirty="0" err="1">
                          <a:effectLst/>
                        </a:rPr>
                        <a:t>ray</a:t>
                      </a:r>
                      <a:r>
                        <a:rPr lang="en-US" sz="1600" dirty="0">
                          <a:effectLst/>
                        </a:rPr>
                        <a:t> (N=555)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>
                          <a:effectLst/>
                        </a:rPr>
                        <a:t>TEST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p-value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3609905"/>
                  </a:ext>
                </a:extLst>
              </a:tr>
              <a:tr h="425952">
                <a:tc rowSpan="4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>
                          <a:effectLst/>
                        </a:rPr>
                        <a:t>AGE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endParaRPr lang="pl-PL" sz="1600">
                        <a:effectLst/>
                      </a:endParaRPr>
                    </a:p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[</a:t>
                      </a:r>
                      <a:r>
                        <a:rPr lang="pl-PL" sz="1600" err="1">
                          <a:effectLst/>
                        </a:rPr>
                        <a:t>years</a:t>
                      </a:r>
                      <a:r>
                        <a:rPr lang="en-US" sz="1600">
                          <a:effectLst/>
                        </a:rPr>
                        <a:t>]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830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275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555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pl-PL" sz="1600">
                        <a:effectLst/>
                      </a:endParaRPr>
                    </a:p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pl-PL" sz="1600">
                        <a:effectLst/>
                      </a:endParaRPr>
                    </a:p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U Mann-Whitney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&lt;0,001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1133662"/>
                  </a:ext>
                </a:extLst>
              </a:tr>
              <a:tr h="4259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 dirty="0" err="1">
                          <a:effectLst/>
                        </a:rPr>
                        <a:t>Avarage</a:t>
                      </a:r>
                      <a:r>
                        <a:rPr lang="en-US" sz="1600" dirty="0">
                          <a:effectLst/>
                        </a:rPr>
                        <a:t> (SD)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10,65 (3,15)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</a:rPr>
                        <a:t>11,25 (3,08)</a:t>
                      </a:r>
                      <a:endParaRPr lang="pl-PL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</a:rPr>
                        <a:t>10,35 (3,14)</a:t>
                      </a:r>
                      <a:endParaRPr lang="pl-PL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102848"/>
                  </a:ext>
                </a:extLst>
              </a:tr>
              <a:tr h="5021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 dirty="0">
                          <a:effectLst/>
                        </a:rPr>
                        <a:t>Median (IQR)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10 (8 - 13)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11 (9 - 14)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10 (8 - 13)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679926"/>
                  </a:ext>
                </a:extLst>
              </a:tr>
              <a:tr h="4259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Range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6 - 17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6 - 17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6 - 17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44816"/>
                  </a:ext>
                </a:extLst>
              </a:tr>
              <a:tr h="425952">
                <a:tc row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>
                          <a:effectLst/>
                        </a:rPr>
                        <a:t>AGE</a:t>
                      </a:r>
                    </a:p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>
                          <a:effectLst/>
                        </a:rPr>
                        <a:t> </a:t>
                      </a:r>
                      <a:r>
                        <a:rPr lang="en-US" sz="1600">
                          <a:effectLst/>
                        </a:rPr>
                        <a:t>[</a:t>
                      </a:r>
                      <a:r>
                        <a:rPr lang="pl-PL" sz="1600" err="1">
                          <a:effectLst/>
                        </a:rPr>
                        <a:t>years</a:t>
                      </a:r>
                      <a:r>
                        <a:rPr lang="pl-PL" sz="1600">
                          <a:effectLst/>
                        </a:rPr>
                        <a:t> </a:t>
                      </a:r>
                      <a:r>
                        <a:rPr lang="pl-PL" sz="1600" err="1">
                          <a:effectLst/>
                        </a:rPr>
                        <a:t>range</a:t>
                      </a:r>
                      <a:r>
                        <a:rPr lang="en-US" sz="1600">
                          <a:effectLst/>
                        </a:rPr>
                        <a:t>]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6-9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40,7% (N=338)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30,2% (N=83)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45,9% (N=255)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pl-PL" sz="1600">
                        <a:effectLst/>
                      </a:endParaRPr>
                    </a:p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chi-</a:t>
                      </a:r>
                      <a:r>
                        <a:rPr lang="pl-PL" sz="1600" err="1">
                          <a:effectLst/>
                        </a:rPr>
                        <a:t>square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&lt;0,001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6492073"/>
                  </a:ext>
                </a:extLst>
              </a:tr>
              <a:tr h="4259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10-12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27,1% (N=225)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30,9% (N=85)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25,2% (N=140)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60355"/>
                  </a:ext>
                </a:extLst>
              </a:tr>
              <a:tr h="42595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</a:rPr>
                        <a:t>13-17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32,2% (N=267)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</a:rPr>
                        <a:t>38,9% (N=107)</a:t>
                      </a:r>
                      <a:endParaRPr lang="pl-PL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28,8% (N=160)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17381"/>
                  </a:ext>
                </a:extLst>
              </a:tr>
              <a:tr h="425952">
                <a:tc rowSpan="2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endParaRPr lang="pl-PL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 dirty="0">
                          <a:effectLst/>
                          <a:highlight>
                            <a:srgbClr val="FFFF00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GIRLS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65,3% (N=542)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</a:rPr>
                        <a:t>80,7% (N=222)</a:t>
                      </a:r>
                      <a:endParaRPr lang="pl-PL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57,7% (N=320)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chi-</a:t>
                      </a:r>
                      <a:r>
                        <a:rPr lang="pl-PL" sz="1600" err="1">
                          <a:effectLst/>
                        </a:rPr>
                        <a:t>square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&lt;0,001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9779327"/>
                  </a:ext>
                </a:extLst>
              </a:tr>
              <a:tr h="50212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BOYS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34,7% (N=288)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>
                          <a:effectLst/>
                        </a:rPr>
                        <a:t>19,3% (N=53)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80"/>
                        </a:spcBef>
                        <a:spcAft>
                          <a:spcPts val="180"/>
                        </a:spcAft>
                      </a:pPr>
                      <a:r>
                        <a:rPr lang="en-US" sz="1600" dirty="0">
                          <a:effectLst/>
                        </a:rPr>
                        <a:t>42,3% (N=235)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7593"/>
                  </a:ext>
                </a:extLst>
              </a:tr>
            </a:tbl>
          </a:graphicData>
        </a:graphic>
      </p:graphicFrame>
      <p:pic>
        <p:nvPicPr>
          <p:cNvPr id="3" name="Picture 2" descr="Technomex">
            <a:extLst>
              <a:ext uri="{FF2B5EF4-FFF2-40B4-BE49-F238E27FC236}">
                <a16:creationId xmlns:a16="http://schemas.microsoft.com/office/drawing/2014/main" id="{28F75D90-57E5-A28F-FA38-FBD28CBA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880" y="618968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26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492015-0E33-4503-83D6-06672152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Neusa Next Pro Wide" panose="00000505000000000000" pitchFamily="50" charset="-18"/>
              </a:rPr>
              <a:t>ATR angle change before and after the therapy </a:t>
            </a:r>
            <a:br>
              <a:rPr lang="en-US" sz="2800" b="1" dirty="0">
                <a:latin typeface="Neusa Next Pro Wide" panose="00000505000000000000" pitchFamily="50" charset="-18"/>
              </a:rPr>
            </a:br>
            <a:r>
              <a:rPr lang="en-US" sz="2800" b="1" dirty="0">
                <a:latin typeface="Neusa Next Pro Wide" panose="00000505000000000000" pitchFamily="50" charset="-18"/>
              </a:rPr>
              <a:t>(difference criterion </a:t>
            </a:r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</a:rPr>
              <a:t>≥ </a:t>
            </a:r>
            <a:r>
              <a:rPr lang="en-US" sz="2800" b="1" dirty="0">
                <a:latin typeface="Neusa Next Pro Wide" panose="00000505000000000000" pitchFamily="50" charset="-18"/>
              </a:rPr>
              <a:t>2 </a:t>
            </a:r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</a:rPr>
              <a:t>° )</a:t>
            </a:r>
            <a:endParaRPr lang="en-US" sz="2800" b="1" dirty="0">
              <a:latin typeface="Neusa Next Pro Wide" panose="00000505000000000000" pitchFamily="50" charset="-18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5184B5B-8BE3-444D-B5F3-E5E353A038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09508"/>
              </p:ext>
            </p:extLst>
          </p:nvPr>
        </p:nvGraphicFramePr>
        <p:xfrm>
          <a:off x="452481" y="1873547"/>
          <a:ext cx="11287037" cy="4296698"/>
        </p:xfrm>
        <a:graphic>
          <a:graphicData uri="http://schemas.openxmlformats.org/drawingml/2006/table">
            <a:tbl>
              <a:tblPr firstRow="1" firstCol="1" lastRow="1" lastCol="1">
                <a:tableStyleId>{5C22544A-7EE6-4342-B048-85BDC9FD1C3A}</a:tableStyleId>
              </a:tblPr>
              <a:tblGrid>
                <a:gridCol w="1658112">
                  <a:extLst>
                    <a:ext uri="{9D8B030D-6E8A-4147-A177-3AD203B41FA5}">
                      <a16:colId xmlns:a16="http://schemas.microsoft.com/office/drawing/2014/main" val="967305741"/>
                    </a:ext>
                  </a:extLst>
                </a:gridCol>
                <a:gridCol w="2121408">
                  <a:extLst>
                    <a:ext uri="{9D8B030D-6E8A-4147-A177-3AD203B41FA5}">
                      <a16:colId xmlns:a16="http://schemas.microsoft.com/office/drawing/2014/main" val="4196487177"/>
                    </a:ext>
                  </a:extLst>
                </a:gridCol>
                <a:gridCol w="1926336">
                  <a:extLst>
                    <a:ext uri="{9D8B030D-6E8A-4147-A177-3AD203B41FA5}">
                      <a16:colId xmlns:a16="http://schemas.microsoft.com/office/drawing/2014/main" val="3397982137"/>
                    </a:ext>
                  </a:extLst>
                </a:gridCol>
                <a:gridCol w="1950720">
                  <a:extLst>
                    <a:ext uri="{9D8B030D-6E8A-4147-A177-3AD203B41FA5}">
                      <a16:colId xmlns:a16="http://schemas.microsoft.com/office/drawing/2014/main" val="3514549179"/>
                    </a:ext>
                  </a:extLst>
                </a:gridCol>
                <a:gridCol w="1743456">
                  <a:extLst>
                    <a:ext uri="{9D8B030D-6E8A-4147-A177-3AD203B41FA5}">
                      <a16:colId xmlns:a16="http://schemas.microsoft.com/office/drawing/2014/main" val="1449607825"/>
                    </a:ext>
                  </a:extLst>
                </a:gridCol>
                <a:gridCol w="1887005">
                  <a:extLst>
                    <a:ext uri="{9D8B030D-6E8A-4147-A177-3AD203B41FA5}">
                      <a16:colId xmlns:a16="http://schemas.microsoft.com/office/drawing/2014/main" val="4118739704"/>
                    </a:ext>
                  </a:extLst>
                </a:gridCol>
              </a:tblGrid>
              <a:tr h="1323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Parameter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Th-L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L</a:t>
                      </a:r>
                      <a:endParaRPr lang="pl-PL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Th</a:t>
                      </a:r>
                      <a:endParaRPr lang="pl-PL" sz="16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C-Th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Spine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0119961"/>
                  </a:ext>
                </a:extLst>
              </a:tr>
              <a:tr h="424684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+mn-lt"/>
                        </a:rPr>
                        <a:t>ATR</a:t>
                      </a:r>
                      <a:r>
                        <a:rPr lang="pl-PL" sz="1400">
                          <a:effectLst/>
                          <a:latin typeface="+mn-lt"/>
                        </a:rPr>
                        <a:t> </a:t>
                      </a:r>
                      <a:r>
                        <a:rPr lang="pl-PL" sz="1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effectLst/>
                          <a:latin typeface="+mn-lt"/>
                        </a:rPr>
                        <a:t> [°]</a:t>
                      </a:r>
                      <a:endParaRPr lang="pl-PL" sz="140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l-PL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402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274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354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821462"/>
                  </a:ext>
                </a:extLst>
              </a:tr>
              <a:tr h="4246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AVERAGE</a:t>
                      </a:r>
                      <a:r>
                        <a:rPr lang="en-US" sz="1600">
                          <a:effectLst/>
                        </a:rPr>
                        <a:t> (SD)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-1,18 (2,07)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-0,76 (2,54)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-0,57 (2,18)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-0,4 (1,51)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77357"/>
                  </a:ext>
                </a:extLst>
              </a:tr>
              <a:tr h="4246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Median (IQR)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 (-2 - 0)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 (-2 - 0)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 (-2 - 0)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0 (0 - 0)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052611"/>
                  </a:ext>
                </a:extLst>
              </a:tr>
              <a:tr h="4246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RANGE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-13 - 7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-9 - 17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-10 - 11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-4 - 1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61319"/>
                  </a:ext>
                </a:extLst>
              </a:tr>
              <a:tr h="42468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400">
                          <a:effectLst/>
                          <a:latin typeface="+mn-lt"/>
                        </a:rPr>
                        <a:t>ATR </a:t>
                      </a:r>
                      <a:r>
                        <a:rPr lang="pl-PL" sz="1400">
                          <a:effectLst/>
                          <a:latin typeface="+mn-lt"/>
                        </a:rPr>
                        <a:t>CHANGE </a:t>
                      </a:r>
                      <a:r>
                        <a:rPr lang="en-US" sz="1400">
                          <a:effectLst/>
                          <a:latin typeface="+mn-lt"/>
                        </a:rPr>
                        <a:t>[</a:t>
                      </a:r>
                      <a:r>
                        <a:rPr lang="pl-PL" sz="1400">
                          <a:effectLst/>
                          <a:latin typeface="+mn-lt"/>
                        </a:rPr>
                        <a:t>c</a:t>
                      </a:r>
                      <a:r>
                        <a:rPr lang="en-US" sz="1400" err="1">
                          <a:effectLst/>
                          <a:latin typeface="+mn-lt"/>
                        </a:rPr>
                        <a:t>ategorie</a:t>
                      </a:r>
                      <a:r>
                        <a:rPr lang="pl-PL" sz="1400">
                          <a:effectLst/>
                          <a:latin typeface="+mn-lt"/>
                        </a:rPr>
                        <a:t>s</a:t>
                      </a:r>
                      <a:r>
                        <a:rPr lang="en-US" sz="1400">
                          <a:effectLst/>
                          <a:latin typeface="+mn-lt"/>
                        </a:rPr>
                        <a:t>]</a:t>
                      </a:r>
                      <a:endParaRPr lang="pl-PL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  <a:highlight>
                            <a:srgbClr val="FFFF00"/>
                          </a:highlight>
                        </a:rPr>
                        <a:t>NO CHANGE</a:t>
                      </a:r>
                      <a:endParaRPr lang="pl-PL" sz="16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</a:rPr>
                        <a:t>18,9% (N=76)</a:t>
                      </a:r>
                      <a:endParaRPr lang="pl-PL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</a:rPr>
                        <a:t>26,6% (N=73)</a:t>
                      </a:r>
                      <a:endParaRPr lang="pl-PL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</a:rPr>
                        <a:t>24,6% (N=87)</a:t>
                      </a:r>
                      <a:endParaRPr lang="pl-PL" sz="160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60% (N=6)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658704"/>
                  </a:ext>
                </a:extLst>
              </a:tr>
              <a:tr h="4246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</a:rPr>
                        <a:t>DETERIORATION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17,2% (N=69)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17,5% (N=48)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24% (N=85)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20% (N=2)</a:t>
                      </a:r>
                      <a:endParaRPr lang="pl-PL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84972"/>
                  </a:ext>
                </a:extLst>
              </a:tr>
              <a:tr h="42468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63,9% (N=257)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55,8% (N=153)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51,4% (N=182)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20% (N=2)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555014"/>
                  </a:ext>
                </a:extLst>
              </a:tr>
            </a:tbl>
          </a:graphicData>
        </a:graphic>
      </p:graphicFrame>
      <p:pic>
        <p:nvPicPr>
          <p:cNvPr id="3" name="Picture 2" descr="Technomex">
            <a:extLst>
              <a:ext uri="{FF2B5EF4-FFF2-40B4-BE49-F238E27FC236}">
                <a16:creationId xmlns:a16="http://schemas.microsoft.com/office/drawing/2014/main" id="{483BF1DA-840C-203F-2CB4-0C17EF34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024" y="6258870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0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527EA1-3B72-49DA-95D2-257620DA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827" y="275332"/>
            <a:ext cx="9834043" cy="10906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latin typeface="Neusa Next Pro Wide" panose="00000505000000000000" pitchFamily="50" charset="-18"/>
              </a:rPr>
              <a:t>Change in the size of the Cobb angle on X-ray before and after treatment</a:t>
            </a:r>
            <a:br>
              <a:rPr lang="pl-PL" sz="3200" b="1" dirty="0">
                <a:latin typeface="Neusa Next Pro Wide" panose="00000505000000000000" pitchFamily="50" charset="-18"/>
              </a:rPr>
            </a:br>
            <a:r>
              <a:rPr lang="en-US" sz="3200" dirty="0">
                <a:latin typeface="Neusa Next Pro Wide" panose="00000505000000000000" pitchFamily="50" charset="-18"/>
              </a:rPr>
              <a:t> (criterion of difference ≥ 2 ° according to Cobb)</a:t>
            </a:r>
            <a:endParaRPr lang="pl-PL" sz="2400" dirty="0">
              <a:latin typeface="Neusa Next Pro Wide" panose="00000505000000000000" pitchFamily="50" charset="-18"/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31702BA-3F7A-46CB-8918-345520230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729481"/>
              </p:ext>
            </p:extLst>
          </p:nvPr>
        </p:nvGraphicFramePr>
        <p:xfrm>
          <a:off x="480874" y="1638345"/>
          <a:ext cx="11230251" cy="4626267"/>
        </p:xfrm>
        <a:graphic>
          <a:graphicData uri="http://schemas.openxmlformats.org/drawingml/2006/table">
            <a:tbl>
              <a:tblPr firstRow="1" firstCol="1" lastRow="1" lastCol="1">
                <a:tableStyleId>{5C22544A-7EE6-4342-B048-85BDC9FD1C3A}</a:tableStyleId>
              </a:tblPr>
              <a:tblGrid>
                <a:gridCol w="3191637">
                  <a:extLst>
                    <a:ext uri="{9D8B030D-6E8A-4147-A177-3AD203B41FA5}">
                      <a16:colId xmlns:a16="http://schemas.microsoft.com/office/drawing/2014/main" val="1856322225"/>
                    </a:ext>
                  </a:extLst>
                </a:gridCol>
                <a:gridCol w="1639617">
                  <a:extLst>
                    <a:ext uri="{9D8B030D-6E8A-4147-A177-3AD203B41FA5}">
                      <a16:colId xmlns:a16="http://schemas.microsoft.com/office/drawing/2014/main" val="3005939818"/>
                    </a:ext>
                  </a:extLst>
                </a:gridCol>
                <a:gridCol w="1641863">
                  <a:extLst>
                    <a:ext uri="{9D8B030D-6E8A-4147-A177-3AD203B41FA5}">
                      <a16:colId xmlns:a16="http://schemas.microsoft.com/office/drawing/2014/main" val="42427037"/>
                    </a:ext>
                  </a:extLst>
                </a:gridCol>
                <a:gridCol w="1641863">
                  <a:extLst>
                    <a:ext uri="{9D8B030D-6E8A-4147-A177-3AD203B41FA5}">
                      <a16:colId xmlns:a16="http://schemas.microsoft.com/office/drawing/2014/main" val="1467312050"/>
                    </a:ext>
                  </a:extLst>
                </a:gridCol>
                <a:gridCol w="1641863">
                  <a:extLst>
                    <a:ext uri="{9D8B030D-6E8A-4147-A177-3AD203B41FA5}">
                      <a16:colId xmlns:a16="http://schemas.microsoft.com/office/drawing/2014/main" val="1219606026"/>
                    </a:ext>
                  </a:extLst>
                </a:gridCol>
                <a:gridCol w="1473408">
                  <a:extLst>
                    <a:ext uri="{9D8B030D-6E8A-4147-A177-3AD203B41FA5}">
                      <a16:colId xmlns:a16="http://schemas.microsoft.com/office/drawing/2014/main" val="3244906547"/>
                    </a:ext>
                  </a:extLst>
                </a:gridCol>
              </a:tblGrid>
              <a:tr h="1322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Parameter</a:t>
                      </a: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Spine</a:t>
                      </a: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</a:rPr>
                        <a:t>Th-L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Spine</a:t>
                      </a: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L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Spine</a:t>
                      </a: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Th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Spine</a:t>
                      </a: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</a:rPr>
                        <a:t>C-Th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32853"/>
                  </a:ext>
                </a:extLst>
              </a:tr>
              <a:tr h="424160"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Scoliosis</a:t>
                      </a: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angle</a:t>
                      </a: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pl-P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</a:t>
                      </a: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 </a:t>
                      </a:r>
                      <a:r>
                        <a:rPr lang="pl-P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Cobb</a:t>
                      </a: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pl-PL" sz="16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</a:t>
                      </a:r>
                      <a:r>
                        <a:rPr lang="pl-PL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10-67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Cobb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22.4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Cobb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angle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</a:t>
                      </a: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X-</a:t>
                      </a:r>
                      <a:r>
                        <a:rPr lang="pl-PL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ray</a:t>
                      </a:r>
                      <a:r>
                        <a:rPr lang="en-US" sz="1600" dirty="0">
                          <a:effectLst/>
                          <a:latin typeface="+mn-lt"/>
                        </a:rPr>
                        <a:t> [°]</a:t>
                      </a:r>
                      <a:r>
                        <a:rPr lang="pl-PL" sz="1600" dirty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  <a:latin typeface="+mn-lt"/>
                        </a:rPr>
                        <a:t>in </a:t>
                      </a:r>
                      <a:r>
                        <a:rPr lang="pl-PL" sz="1600" dirty="0" err="1">
                          <a:effectLst/>
                          <a:latin typeface="+mn-lt"/>
                        </a:rPr>
                        <a:t>range</a:t>
                      </a:r>
                      <a:r>
                        <a:rPr lang="pl-PL" sz="1600" dirty="0">
                          <a:effectLst/>
                          <a:latin typeface="+mn-lt"/>
                        </a:rPr>
                        <a:t> 2-17 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pl-PL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N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58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</a:rPr>
                        <a:t>10</a:t>
                      </a:r>
                      <a:r>
                        <a:rPr lang="en-US" sz="1600" dirty="0">
                          <a:effectLst/>
                        </a:rPr>
                        <a:t>8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>
                          <a:effectLst/>
                        </a:rPr>
                        <a:t>10</a:t>
                      </a:r>
                      <a:r>
                        <a:rPr lang="en-US" sz="1600">
                          <a:effectLst/>
                        </a:rPr>
                        <a:t>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142760"/>
                  </a:ext>
                </a:extLst>
              </a:tr>
              <a:tr h="4241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Average</a:t>
                      </a:r>
                      <a:r>
                        <a:rPr lang="en-US" sz="1600" dirty="0">
                          <a:effectLst/>
                        </a:rPr>
                        <a:t> (SD)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-1,72 (6,4)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0,3 (9,42)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-1,03 (9,39)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9577788"/>
                  </a:ext>
                </a:extLst>
              </a:tr>
              <a:tr h="4241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Median (IQR)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-2,5 (-5 - 2,75)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1 (-4,75 - 5)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-2 (-6,5 - 4)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0780154"/>
                  </a:ext>
                </a:extLst>
              </a:tr>
              <a:tr h="4241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 err="1">
                          <a:effectLst/>
                        </a:rPr>
                        <a:t>Range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2 - 1</a:t>
                      </a:r>
                      <a:r>
                        <a:rPr lang="pl-PL" sz="1600">
                          <a:effectLst/>
                        </a:rPr>
                        <a:t>5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2 - </a:t>
                      </a:r>
                      <a:r>
                        <a:rPr lang="pl-PL" sz="1600">
                          <a:effectLst/>
                        </a:rPr>
                        <a:t>1</a:t>
                      </a:r>
                      <a:r>
                        <a:rPr lang="en-US" sz="1600">
                          <a:effectLst/>
                        </a:rPr>
                        <a:t>7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2 - </a:t>
                      </a:r>
                      <a:r>
                        <a:rPr lang="pl-PL" sz="1600">
                          <a:effectLst/>
                        </a:rPr>
                        <a:t>1</a:t>
                      </a:r>
                      <a:r>
                        <a:rPr lang="en-US" sz="1600">
                          <a:effectLst/>
                        </a:rPr>
                        <a:t>3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8678707"/>
                  </a:ext>
                </a:extLst>
              </a:tr>
              <a:tr h="42416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effectLst/>
                        </a:rPr>
                        <a:t>X-</a:t>
                      </a:r>
                      <a:r>
                        <a:rPr lang="pl-PL" sz="1600" dirty="0" err="1">
                          <a:effectLst/>
                        </a:rPr>
                        <a:t>ray</a:t>
                      </a:r>
                      <a:r>
                        <a:rPr lang="pl-PL" sz="1600" dirty="0">
                          <a:effectLst/>
                        </a:rPr>
                        <a:t> </a:t>
                      </a:r>
                      <a:r>
                        <a:rPr lang="pl-PL" sz="1600" dirty="0" err="1">
                          <a:effectLst/>
                        </a:rPr>
                        <a:t>change</a:t>
                      </a:r>
                      <a:endParaRPr lang="pl-PL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[</a:t>
                      </a:r>
                      <a:r>
                        <a:rPr lang="pl-PL" sz="1600" dirty="0">
                          <a:effectLst/>
                        </a:rPr>
                        <a:t>c</a:t>
                      </a:r>
                      <a:r>
                        <a:rPr lang="en-US" sz="1600" dirty="0" err="1">
                          <a:effectLst/>
                        </a:rPr>
                        <a:t>ategorie</a:t>
                      </a:r>
                      <a:r>
                        <a:rPr lang="pl-PL" sz="1600" dirty="0">
                          <a:effectLst/>
                        </a:rPr>
                        <a:t>s</a:t>
                      </a:r>
                      <a:r>
                        <a:rPr lang="en-US" sz="1600" dirty="0">
                          <a:effectLst/>
                        </a:rPr>
                        <a:t>]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dirty="0">
                          <a:effectLst/>
                        </a:rPr>
                        <a:t>NO CHANGE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0% (N=0)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2,6% (N=</a:t>
                      </a:r>
                      <a:r>
                        <a:rPr lang="pl-PL" sz="1600">
                          <a:effectLst/>
                        </a:rPr>
                        <a:t>3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7,6% (N=</a:t>
                      </a:r>
                      <a:r>
                        <a:rPr lang="pl-PL" sz="1600">
                          <a:effectLst/>
                        </a:rPr>
                        <a:t>8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2024742"/>
                  </a:ext>
                </a:extLst>
              </a:tr>
              <a:tr h="4241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>
                          <a:effectLst/>
                        </a:rPr>
                        <a:t>DETERIORATION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28,6% (N=1</a:t>
                      </a:r>
                      <a:r>
                        <a:rPr lang="pl-PL" sz="1600">
                          <a:effectLst/>
                        </a:rPr>
                        <a:t>7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51,3% (N=</a:t>
                      </a:r>
                      <a:r>
                        <a:rPr lang="pl-PL" sz="1600">
                          <a:effectLst/>
                        </a:rPr>
                        <a:t>55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38% (N=</a:t>
                      </a:r>
                      <a:r>
                        <a:rPr lang="pl-PL" sz="1600">
                          <a:effectLst/>
                        </a:rPr>
                        <a:t>42</a:t>
                      </a:r>
                      <a:r>
                        <a:rPr lang="en-US" sz="1600">
                          <a:effectLst/>
                        </a:rPr>
                        <a:t>)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2260659"/>
                  </a:ext>
                </a:extLst>
              </a:tr>
              <a:tr h="4241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71,4% (N=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41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46,2% (N=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54,4% (N</a:t>
                      </a:r>
                      <a:r>
                        <a:rPr lang="pl-PL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=59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)</a:t>
                      </a:r>
                      <a:endParaRPr lang="pl-PL" sz="16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>
                          <a:effectLst/>
                        </a:rPr>
                        <a:t>-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1552909"/>
                  </a:ext>
                </a:extLst>
              </a:tr>
            </a:tbl>
          </a:graphicData>
        </a:graphic>
      </p:graphicFrame>
      <p:pic>
        <p:nvPicPr>
          <p:cNvPr id="3" name="Picture 2" descr="Technomex">
            <a:extLst>
              <a:ext uri="{FF2B5EF4-FFF2-40B4-BE49-F238E27FC236}">
                <a16:creationId xmlns:a16="http://schemas.microsoft.com/office/drawing/2014/main" id="{148AD874-8D98-C2CB-2BBE-C39E9695F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532" y="6302990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618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D5EEE1-4B1D-402B-BD9E-4ACB80DC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969" y="494270"/>
            <a:ext cx="10736326" cy="1421027"/>
          </a:xfrm>
        </p:spPr>
        <p:txBody>
          <a:bodyPr/>
          <a:lstStyle/>
          <a:p>
            <a:pPr algn="ctr"/>
            <a:r>
              <a:rPr lang="en-US" sz="2800" b="1" dirty="0">
                <a:latin typeface="Neusa Next Pro Wide" panose="00000505000000000000" pitchFamily="50" charset="-18"/>
              </a:rPr>
              <a:t>Change in the difference in the functional length </a:t>
            </a:r>
            <a:br>
              <a:rPr lang="pl-PL" sz="2800" b="1" dirty="0">
                <a:latin typeface="Neusa Next Pro Wide" panose="00000505000000000000" pitchFamily="50" charset="-18"/>
              </a:rPr>
            </a:br>
            <a:r>
              <a:rPr lang="en-US" sz="2800" b="1" dirty="0">
                <a:latin typeface="Neusa Next Pro Wide" panose="00000505000000000000" pitchFamily="50" charset="-18"/>
              </a:rPr>
              <a:t>of the lower limbs before and after treatment </a:t>
            </a:r>
            <a:br>
              <a:rPr lang="en-US" sz="2800" b="1" dirty="0">
                <a:latin typeface="Neusa Next Pro Wide" panose="00000505000000000000" pitchFamily="50" charset="-18"/>
              </a:rPr>
            </a:br>
            <a:r>
              <a:rPr lang="en-US" sz="2800" dirty="0">
                <a:latin typeface="Neusa Next Pro Wide" panose="00000505000000000000" pitchFamily="50" charset="-18"/>
              </a:rPr>
              <a:t>(3 mm difference criterion)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2D4638-CCBA-4AE2-8B39-30A44EADB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3" y="2603500"/>
            <a:ext cx="2405848" cy="3416300"/>
          </a:xfrm>
        </p:spPr>
        <p:txBody>
          <a:bodyPr/>
          <a:lstStyle/>
          <a:p>
            <a:pPr marL="0" indent="0">
              <a:buNone/>
            </a:pPr>
            <a:r>
              <a:rPr lang="pl-PL" b="1">
                <a:latin typeface="Calibri" panose="020F0502020204030204" pitchFamily="34" charset="0"/>
                <a:ea typeface="Cambria" panose="02040503050406030204" pitchFamily="18" charset="0"/>
              </a:rPr>
              <a:t>FISHER TEST </a:t>
            </a:r>
            <a:r>
              <a:rPr lang="pl-PL" sz="1800" b="1">
                <a:effectLst/>
                <a:latin typeface="Calibri" panose="020F0502020204030204" pitchFamily="34" charset="0"/>
                <a:ea typeface="Cambria" panose="02040503050406030204" pitchFamily="18" charset="0"/>
              </a:rPr>
              <a:t>&lt;0,001</a:t>
            </a:r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5A6A5E0-0093-F34C-039B-8DE59D1BC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71" y="2333403"/>
            <a:ext cx="6677025" cy="4381500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A36874C6-5FEE-6B8B-F978-DFD95FA9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029" y="6389991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04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A9F62B-7E53-4A0E-980C-350DB2D3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74" y="716692"/>
            <a:ext cx="10068509" cy="93063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>
                <a:latin typeface="Neusa Next Pro Wide" panose="00000505000000000000" pitchFamily="50" charset="-18"/>
              </a:rPr>
              <a:t>Case study: </a:t>
            </a:r>
            <a:r>
              <a:rPr lang="en-US" sz="2800" b="1" i="0" kern="1200" dirty="0">
                <a:latin typeface="Neusa Next Pro Wide" panose="00000505000000000000" pitchFamily="50" charset="-18"/>
              </a:rPr>
              <a:t> Milena, 10 years </a:t>
            </a:r>
          </a:p>
        </p:txBody>
      </p:sp>
      <p:sp>
        <p:nvSpPr>
          <p:cNvPr id="14" name="Symbol zastępczy zawartości 13">
            <a:extLst>
              <a:ext uri="{FF2B5EF4-FFF2-40B4-BE49-F238E27FC236}">
                <a16:creationId xmlns:a16="http://schemas.microsoft.com/office/drawing/2014/main" id="{D4834C89-3928-402B-B947-CB0416904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061" y="2238440"/>
            <a:ext cx="3362331" cy="380313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Neusa Next Pro Wide" panose="00000505000000000000" pitchFamily="50" charset="-18"/>
              </a:rPr>
              <a:t>birth date  03.2011 r. </a:t>
            </a:r>
          </a:p>
          <a:p>
            <a:r>
              <a:rPr lang="pl-PL" dirty="0">
                <a:latin typeface="Neusa Next Pro Wide" panose="00000505000000000000" pitchFamily="50" charset="-18"/>
              </a:rPr>
              <a:t>s</a:t>
            </a:r>
            <a:r>
              <a:rPr lang="en-US" dirty="0">
                <a:latin typeface="Neusa Next Pro Wide" panose="00000505000000000000" pitchFamily="50" charset="-18"/>
              </a:rPr>
              <a:t>tar</a:t>
            </a:r>
            <a:r>
              <a:rPr lang="pl-PL" dirty="0">
                <a:latin typeface="Neusa Next Pro Wide" panose="00000505000000000000" pitchFamily="50" charset="-18"/>
              </a:rPr>
              <a:t>t</a:t>
            </a:r>
            <a:r>
              <a:rPr lang="en-US" dirty="0">
                <a:latin typeface="Neusa Next Pro Wide" panose="00000505000000000000" pitchFamily="50" charset="-18"/>
              </a:rPr>
              <a:t> of treatment: 2019  (age: 8 years)</a:t>
            </a:r>
          </a:p>
          <a:p>
            <a:r>
              <a:rPr lang="en-US" dirty="0">
                <a:latin typeface="Neusa Next Pro Wide" panose="00000505000000000000" pitchFamily="50" charset="-18"/>
              </a:rPr>
              <a:t>Cobb angle:</a:t>
            </a:r>
          </a:p>
          <a:p>
            <a:pPr marL="0" indent="0">
              <a:buNone/>
            </a:pPr>
            <a:r>
              <a:rPr lang="en-US" dirty="0">
                <a:latin typeface="Neusa Next Pro Wide" panose="00000505000000000000" pitchFamily="50" charset="-18"/>
              </a:rPr>
              <a:t>at 2019: 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Th </a:t>
            </a:r>
            <a:r>
              <a:rPr lang="en-US" dirty="0" err="1">
                <a:highlight>
                  <a:srgbClr val="FFFF00"/>
                </a:highlight>
                <a:latin typeface="Neusa Next Pro Wide" panose="00000505000000000000" pitchFamily="50" charset="-18"/>
              </a:rPr>
              <a:t>dex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 25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  <a:cs typeface="Calibri" panose="020F0502020204030204" pitchFamily="34" charset="0"/>
              </a:rPr>
              <a:t>ᵒ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, L sin 23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  <a:cs typeface="Calibri" panose="020F0502020204030204" pitchFamily="34" charset="0"/>
              </a:rPr>
              <a:t>ᵒ</a:t>
            </a:r>
            <a:r>
              <a:rPr lang="en-US" dirty="0">
                <a:latin typeface="Neusa Next Pro Wide" panose="00000505000000000000" pitchFamily="50" charset="-18"/>
              </a:rPr>
              <a:t>. </a:t>
            </a:r>
          </a:p>
          <a:p>
            <a:pPr marL="0" indent="0">
              <a:buNone/>
            </a:pPr>
            <a:r>
              <a:rPr lang="en-US" dirty="0">
                <a:latin typeface="Neusa Next Pro Wide" panose="00000505000000000000" pitchFamily="50" charset="-18"/>
              </a:rPr>
              <a:t>at 2020: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Th </a:t>
            </a:r>
            <a:r>
              <a:rPr lang="en-US" dirty="0" err="1">
                <a:highlight>
                  <a:srgbClr val="FFFF00"/>
                </a:highlight>
                <a:latin typeface="Neusa Next Pro Wide" panose="00000505000000000000" pitchFamily="50" charset="-18"/>
              </a:rPr>
              <a:t>dex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 22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  <a:cs typeface="Calibri" panose="020F0502020204030204" pitchFamily="34" charset="0"/>
              </a:rPr>
              <a:t>ᵒ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, L sin 13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  <a:cs typeface="Calibri" panose="020F0502020204030204" pitchFamily="34" charset="0"/>
              </a:rPr>
              <a:t>ᵒ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Neusa Next Pro Wide" panose="00000505000000000000" pitchFamily="50" charset="-18"/>
              </a:rPr>
              <a:t>2021: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Th </a:t>
            </a:r>
            <a:r>
              <a:rPr lang="en-US" dirty="0" err="1">
                <a:highlight>
                  <a:srgbClr val="FFFF00"/>
                </a:highlight>
                <a:latin typeface="Neusa Next Pro Wide" panose="00000505000000000000" pitchFamily="50" charset="-18"/>
              </a:rPr>
              <a:t>dex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 15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  <a:cs typeface="Calibri" panose="020F0502020204030204" pitchFamily="34" charset="0"/>
              </a:rPr>
              <a:t>ᵒ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. L sin 12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  <a:cs typeface="Calibri" panose="020F0502020204030204" pitchFamily="34" charset="0"/>
              </a:rPr>
              <a:t>ᵒ</a:t>
            </a:r>
            <a:r>
              <a:rPr lang="en-US" dirty="0">
                <a:highlight>
                  <a:srgbClr val="FFFF00"/>
                </a:highlight>
                <a:latin typeface="Neusa Next Pro Wide" panose="00000505000000000000" pitchFamily="50" charset="-18"/>
              </a:rPr>
              <a:t>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636C187E-8703-4FD8-9CA0-8842AD52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9220" y="1420045"/>
            <a:ext cx="1263674" cy="127416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C1365BD-11C7-4B4D-93B8-7B71A0AA2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8458" y="0"/>
            <a:ext cx="1172024" cy="142004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EBDE61B-0516-4852-A723-E55022E75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3176" y="2694206"/>
            <a:ext cx="1971950" cy="4048690"/>
          </a:xfrm>
          <a:prstGeom prst="rect">
            <a:avLst/>
          </a:prstGeom>
        </p:spPr>
      </p:pic>
      <p:pic>
        <p:nvPicPr>
          <p:cNvPr id="10" name="Obraz 9" descr="Obraz zawierający tekst, bezkręgowce&#10;&#10;Opis wygenerowany automatycznie">
            <a:extLst>
              <a:ext uri="{FF2B5EF4-FFF2-40B4-BE49-F238E27FC236}">
                <a16:creationId xmlns:a16="http://schemas.microsoft.com/office/drawing/2014/main" id="{DB0F6C82-C986-4D4E-8E8A-0F56228C6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860" y="2694206"/>
            <a:ext cx="2372656" cy="404869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A608107-0EA4-4367-B792-45935799C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6953" y="2694206"/>
            <a:ext cx="1955655" cy="404869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2F52252-4E97-4A16-89F5-AD3867C563DE}"/>
              </a:ext>
            </a:extLst>
          </p:cNvPr>
          <p:cNvSpPr txBox="1"/>
          <p:nvPr/>
        </p:nvSpPr>
        <p:spPr>
          <a:xfrm>
            <a:off x="4491527" y="2234168"/>
            <a:ext cx="7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2019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270897EA-60FA-476B-9ADF-A0D5D4B26A02}"/>
              </a:ext>
            </a:extLst>
          </p:cNvPr>
          <p:cNvSpPr txBox="1"/>
          <p:nvPr/>
        </p:nvSpPr>
        <p:spPr>
          <a:xfrm>
            <a:off x="6868231" y="2234168"/>
            <a:ext cx="7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2020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0BDFE41-C003-4CEE-81F2-B276C0AB5EE3}"/>
              </a:ext>
            </a:extLst>
          </p:cNvPr>
          <p:cNvSpPr txBox="1"/>
          <p:nvPr/>
        </p:nvSpPr>
        <p:spPr>
          <a:xfrm>
            <a:off x="9472837" y="2234168"/>
            <a:ext cx="73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2021</a:t>
            </a:r>
          </a:p>
        </p:txBody>
      </p:sp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9989547D-6933-C57A-5E1D-E295341C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190" y="18926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31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BCBFA7-75EA-47E6-8EFF-8AF26418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277" y="267309"/>
            <a:ext cx="10048667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latin typeface="Neusa Next Pro Wide" panose="00000505000000000000" pitchFamily="50" charset="-18"/>
              </a:rPr>
              <a:t>Scoliosis continues to be a challenge for 21st century medicine</a:t>
            </a:r>
            <a:endParaRPr lang="pl-PL" sz="2800" b="1" dirty="0">
              <a:latin typeface="Neusa Next Pro Wide" panose="00000505000000000000" pitchFamily="50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762DEA-4A0C-422E-9B8C-FD96BDB5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231" y="1107933"/>
            <a:ext cx="11211538" cy="5413479"/>
          </a:xfrm>
        </p:spPr>
        <p:txBody>
          <a:bodyPr>
            <a:normAutofit fontScale="32500" lnSpcReduction="20000"/>
          </a:bodyPr>
          <a:lstStyle/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n-US" sz="5500" dirty="0">
                <a:latin typeface="Neusa Next Pro Wide" panose="00000505000000000000" pitchFamily="50" charset="-18"/>
              </a:rPr>
              <a:t>Specific prevention of idiopathic scoliosis is not possible because its final cause is yet unknown;</a:t>
            </a:r>
            <a:endParaRPr lang="pl-PL" sz="5500" dirty="0">
              <a:latin typeface="Neusa Next Pro Wide" panose="00000505000000000000" pitchFamily="50" charset="-18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5500" dirty="0">
              <a:latin typeface="Neusa Next Pro Wide" panose="00000505000000000000" pitchFamily="50" charset="-18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5500" b="1" u="sng" dirty="0">
                <a:latin typeface="Neusa Next Pro Wide" panose="00000505000000000000" pitchFamily="50" charset="-18"/>
              </a:rPr>
              <a:t>S</a:t>
            </a:r>
            <a:r>
              <a:rPr lang="pl-PL" sz="5500" b="1" u="sng" dirty="0">
                <a:latin typeface="Neusa Next Pro Wide" panose="00000505000000000000" pitchFamily="50" charset="-18"/>
              </a:rPr>
              <a:t>OSORT</a:t>
            </a:r>
            <a:r>
              <a:rPr lang="en-US" sz="5500" b="1" u="sng" dirty="0">
                <a:latin typeface="Neusa Next Pro Wide" panose="00000505000000000000" pitchFamily="50" charset="-18"/>
              </a:rPr>
              <a:t> </a:t>
            </a:r>
            <a:r>
              <a:rPr lang="en-US" sz="5500" b="1" dirty="0">
                <a:latin typeface="Neusa Next Pro Wide" panose="00000505000000000000" pitchFamily="50" charset="-18"/>
              </a:rPr>
              <a:t>scoliosis treatment model: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n-US" sz="5500" dirty="0">
                <a:latin typeface="Neusa Next Pro Wide" panose="00000505000000000000" pitchFamily="50" charset="-18"/>
              </a:rPr>
              <a:t>Early correct diagnosis, observation with rational use of spine X-rays, undertaking therapeutic measures at the initial stage of scoliosis development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n-US" sz="5500" b="1" dirty="0">
                <a:latin typeface="Neusa Next Pro Wide" panose="00000505000000000000" pitchFamily="50" charset="-18"/>
              </a:rPr>
              <a:t>Conservative treatment </a:t>
            </a:r>
            <a:r>
              <a:rPr lang="en-US" sz="5500" dirty="0">
                <a:latin typeface="Neusa Next Pro Wide" panose="00000505000000000000" pitchFamily="50" charset="-18"/>
              </a:rPr>
              <a:t>that is most effective in the team: </a:t>
            </a:r>
            <a:r>
              <a:rPr lang="en-US" sz="5500" b="1" dirty="0">
                <a:latin typeface="Neusa Next Pro Wide" panose="00000505000000000000" pitchFamily="50" charset="-18"/>
              </a:rPr>
              <a:t>doctor, physiotherapist, orthopedic technician </a:t>
            </a:r>
            <a:r>
              <a:rPr lang="en-US" sz="5500" dirty="0">
                <a:latin typeface="Neusa Next Pro Wide" panose="00000505000000000000" pitchFamily="50" charset="-18"/>
              </a:rPr>
              <a:t>performed by: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5500" dirty="0">
                <a:latin typeface="Neusa Next Pro Wide" panose="00000505000000000000" pitchFamily="50" charset="-18"/>
              </a:rPr>
              <a:t>	</a:t>
            </a:r>
            <a:r>
              <a:rPr lang="en-US" sz="5500" b="1" dirty="0">
                <a:latin typeface="Neusa Next Pro Wide" panose="00000505000000000000" pitchFamily="50" charset="-18"/>
              </a:rPr>
              <a:t>a) specific physiotherapy exercises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5500" b="1" dirty="0">
                <a:latin typeface="Neusa Next Pro Wide" panose="00000505000000000000" pitchFamily="50" charset="-18"/>
              </a:rPr>
              <a:t>	</a:t>
            </a:r>
            <a:r>
              <a:rPr lang="en-US" sz="5500" b="1" dirty="0">
                <a:latin typeface="Neusa Next Pro Wide" panose="00000505000000000000" pitchFamily="50" charset="-18"/>
              </a:rPr>
              <a:t>b) </a:t>
            </a:r>
            <a:r>
              <a:rPr lang="pl-PL" sz="5500" b="1" dirty="0" err="1">
                <a:latin typeface="Neusa Next Pro Wide" panose="00000505000000000000" pitchFamily="50" charset="-18"/>
              </a:rPr>
              <a:t>braces</a:t>
            </a:r>
            <a:r>
              <a:rPr lang="en-US" sz="5500" b="1" dirty="0">
                <a:latin typeface="Neusa Next Pro Wide" panose="00000505000000000000" pitchFamily="50" charset="-18"/>
              </a:rPr>
              <a:t>,</a:t>
            </a: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5500" b="1" dirty="0">
                <a:latin typeface="Neusa Next Pro Wide" panose="00000505000000000000" pitchFamily="50" charset="-18"/>
              </a:rPr>
              <a:t>	</a:t>
            </a:r>
            <a:r>
              <a:rPr lang="en-US" sz="5500" b="1" dirty="0">
                <a:latin typeface="Neusa Next Pro Wide" panose="00000505000000000000" pitchFamily="50" charset="-18"/>
              </a:rPr>
              <a:t>c) education,</a:t>
            </a:r>
          </a:p>
          <a:p>
            <a:pPr lvl="0">
              <a:lnSpc>
                <a:spcPct val="170000"/>
              </a:lnSpc>
              <a:spcBef>
                <a:spcPts val="0"/>
              </a:spcBef>
            </a:pPr>
            <a:r>
              <a:rPr lang="en-US" sz="5500" b="1" dirty="0">
                <a:latin typeface="Neusa Next Pro Wide" panose="00000505000000000000" pitchFamily="50" charset="-18"/>
              </a:rPr>
              <a:t>Objective assessment of treatment results and possible surgical treatment </a:t>
            </a:r>
            <a:endParaRPr lang="pl-PL" sz="5500" b="1" dirty="0">
              <a:latin typeface="Neusa Next Pro Wide" panose="00000505000000000000" pitchFamily="50" charset="-18"/>
            </a:endParaRPr>
          </a:p>
          <a:p>
            <a:pPr marL="0" lv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5500" b="1" dirty="0">
                <a:latin typeface="Neusa Next Pro Wide" panose="00000505000000000000" pitchFamily="50" charset="-18"/>
              </a:rPr>
              <a:t>       </a:t>
            </a:r>
            <a:r>
              <a:rPr lang="en-US" sz="5500" dirty="0">
                <a:latin typeface="Neusa Next Pro Wide" panose="00000505000000000000" pitchFamily="50" charset="-18"/>
              </a:rPr>
              <a:t>taking into account the quality-of-life aspect of a person with scoliosis</a:t>
            </a:r>
            <a:endParaRPr lang="pl-PL" sz="5500" dirty="0">
              <a:latin typeface="Neusa Next Pro Wide" panose="00000505000000000000" pitchFamily="50" charset="-18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pl-P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9250100-D1D4-4F05-9347-393F4251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85" y="5303209"/>
            <a:ext cx="1263674" cy="127416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27F6A7B-B7EC-4860-8A04-A8FE5C400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416" y="5346075"/>
            <a:ext cx="970056" cy="1175337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37AF5CA0-5D7A-D6D2-958A-5A5CF6D27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889" y="6109361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543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2DF6F-7CE4-4659-AA34-04FBDFA5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93" y="973668"/>
            <a:ext cx="9880847" cy="1077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Diagnostic and therapeutic method</a:t>
            </a:r>
            <a:b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Spinal Reflex Balan</a:t>
            </a:r>
            <a:r>
              <a:rPr lang="pl-PL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method</a:t>
            </a:r>
            <a:r>
              <a:rPr lang="en-US" sz="2800" b="1" dirty="0"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RB</a:t>
            </a:r>
            <a:r>
              <a:rPr lang="pl-PL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Neusa Next Pro Wide" panose="00000505000000000000" pitchFamily="50" charset="-18"/>
                <a:ea typeface="Calibri" panose="020F0502020204030204" pitchFamily="34" charset="0"/>
                <a:cs typeface="Times New Roman" panose="02020603050405020304" pitchFamily="18" charset="0"/>
              </a:rPr>
              <a:t>method</a:t>
            </a:r>
            <a:endParaRPr lang="pl-PL" sz="2800" b="1" dirty="0">
              <a:latin typeface="Neusa Next Pro Wide" panose="00000505000000000000" pitchFamily="50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A7B9E3-D469-4901-9A1C-3614C925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2786104"/>
            <a:ext cx="10635449" cy="22586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400" dirty="0">
                <a:latin typeface="Neusa Next Pro Wide" panose="00000505000000000000" pitchFamily="50" charset="-18"/>
              </a:rPr>
              <a:t>SRB </a:t>
            </a:r>
            <a:r>
              <a:rPr lang="en-US" sz="2400" dirty="0">
                <a:latin typeface="Neusa Next Pro Wide" panose="00000505000000000000" pitchFamily="50" charset="-18"/>
              </a:rPr>
              <a:t>- is a proposal of comprehensive orthopedic care for a child </a:t>
            </a:r>
            <a:r>
              <a:rPr lang="pl-PL" sz="2400" dirty="0">
                <a:latin typeface="Neusa Next Pro Wide" panose="00000505000000000000" pitchFamily="50" charset="-18"/>
              </a:rPr>
              <a:t>with</a:t>
            </a:r>
            <a:r>
              <a:rPr lang="en-US" sz="2400" dirty="0">
                <a:latin typeface="Neusa Next Pro Wide" panose="00000505000000000000" pitchFamily="50" charset="-18"/>
              </a:rPr>
              <a:t> risk of developing idiopathic scoliosis.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400" dirty="0">
                <a:latin typeface="Neusa Next Pro Wide" panose="00000505000000000000" pitchFamily="50" charset="-18"/>
              </a:rPr>
              <a:t>SRB </a:t>
            </a:r>
            <a:r>
              <a:rPr lang="pl-PL" sz="2400" dirty="0" err="1">
                <a:latin typeface="Neusa Next Pro Wide" panose="00000505000000000000" pitchFamily="50" charset="-18"/>
              </a:rPr>
              <a:t>method</a:t>
            </a:r>
            <a:r>
              <a:rPr lang="pl-PL" sz="2400" dirty="0">
                <a:latin typeface="Neusa Next Pro Wide" panose="00000505000000000000" pitchFamily="50" charset="-18"/>
              </a:rPr>
              <a:t> - </a:t>
            </a:r>
            <a:r>
              <a:rPr lang="en-US" sz="2400" dirty="0">
                <a:latin typeface="Neusa Next Pro Wide" panose="00000505000000000000" pitchFamily="50" charset="-18"/>
              </a:rPr>
              <a:t>includes a diagnostic and therapeutic proposal</a:t>
            </a:r>
            <a:endParaRPr lang="pl-PL" sz="2400" dirty="0">
              <a:latin typeface="Neusa Next Pro Wide" panose="00000505000000000000" pitchFamily="50" charset="-18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FD9BC3B-9108-44E0-9488-C34A4BE5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85" y="5303209"/>
            <a:ext cx="1263674" cy="127416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DCE6463-CF02-47C9-AC56-CCB5F17AA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416" y="5346075"/>
            <a:ext cx="970056" cy="1175337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1C6B07-6378-4764-8860-E711A857C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144628"/>
              </p:ext>
            </p:extLst>
          </p:nvPr>
        </p:nvGraphicFramePr>
        <p:xfrm>
          <a:off x="425942" y="4456167"/>
          <a:ext cx="11766058" cy="296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05859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8400343" y="1105788"/>
            <a:ext cx="3467191" cy="364480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41E15E5F-23AB-AF72-978A-C0261E09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2" y="-54754"/>
            <a:ext cx="10763774" cy="1325563"/>
          </a:xfrm>
        </p:spPr>
        <p:txBody>
          <a:bodyPr>
            <a:noAutofit/>
          </a:bodyPr>
          <a:lstStyle/>
          <a:p>
            <a:pPr algn="ctr" rtl="0"/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Advantages of GraviSpine:</a:t>
            </a:r>
            <a:endParaRPr lang="pl-PL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5FA4112-B601-57EB-A2FD-A9F50C1FFAD6}"/>
              </a:ext>
            </a:extLst>
          </p:cNvPr>
          <p:cNvSpPr txBox="1"/>
          <p:nvPr/>
        </p:nvSpPr>
        <p:spPr>
          <a:xfrm>
            <a:off x="268364" y="1017011"/>
            <a:ext cx="7724802" cy="5425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0" i="0" u="none" strike="noStrike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effective</a:t>
            </a: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2600" b="0" i="0" u="none" strike="noStrike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therapy</a:t>
            </a:r>
            <a:endParaRPr lang="pl-PL" sz="2600" b="0" i="0" u="none" strike="noStrike" baseline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device accelerates the treatment of</a:t>
            </a: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sz="2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already developed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scoliosis, and also inhibits the progression at the stage of scoliosis formation</a:t>
            </a:r>
          </a:p>
          <a:p>
            <a:pPr marL="457200" indent="-4572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a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lternative to other devices </a:t>
            </a:r>
            <a:endParaRPr lang="pl-PL" sz="2600" b="0" i="0" u="none" strike="noStrike" baseline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marL="457200" indent="-4572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a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bility to treat more patients</a:t>
            </a:r>
            <a:endParaRPr lang="pl-PL" sz="2600" b="0" i="0" u="none" strike="noStrike" baseline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marL="457200" indent="-4572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„</a:t>
            </a:r>
            <a:r>
              <a:rPr lang="pl-PL" sz="2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breath</a:t>
            </a:r>
            <a:r>
              <a:rPr lang="pl-PL" sz="26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” for </a:t>
            </a:r>
            <a:r>
              <a:rPr lang="pl-PL" sz="26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therapist</a:t>
            </a:r>
            <a:endParaRPr lang="en" sz="2600" b="0" i="0" u="none" strike="noStrike" baseline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marL="457200" indent="-4572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e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asy transport </a:t>
            </a: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(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four wheels </a:t>
            </a: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with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brake</a:t>
            </a: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)</a:t>
            </a:r>
            <a:endParaRPr lang="en" sz="2600" b="0" i="0" u="none" strike="noStrike" baseline="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</p:spTree>
    <p:extLst>
      <p:ext uri="{BB962C8B-B14F-4D97-AF65-F5344CB8AC3E}">
        <p14:creationId xmlns:p14="http://schemas.microsoft.com/office/powerpoint/2010/main" val="3891622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4BBA25FE-E5A4-4046-826D-B31F62C23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9098" y="629265"/>
            <a:ext cx="7133982" cy="5601210"/>
          </a:xfrm>
        </p:spPr>
        <p:txBody>
          <a:bodyPr>
            <a:normAutofit/>
          </a:bodyPr>
          <a:lstStyle/>
          <a:p>
            <a: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  <a:t>PHU TECHNOMEX SP ZOO</a:t>
            </a:r>
            <a:b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</a:br>
            <a: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  <a:t>UL. SZPARAGOWA 15</a:t>
            </a:r>
            <a:b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</a:br>
            <a: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  <a:t>44-141 GLIWICE</a:t>
            </a:r>
            <a:b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</a:br>
            <a: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  <a:t>POLAND</a:t>
            </a:r>
            <a:b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</a:br>
            <a:b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</a:br>
            <a: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WWW.TECHNOMEX.EU</a:t>
            </a:r>
            <a:br>
              <a:rPr lang="pl-PL" altLang="pl-PL" sz="4000">
                <a:latin typeface="Neusa Next Pro Wide" panose="00000505000000000000" pitchFamily="50" charset="-18"/>
              </a:rPr>
            </a:br>
            <a:r>
              <a:rPr lang="pl-PL" altLang="pl-PL" sz="4000">
                <a:solidFill>
                  <a:schemeClr val="tx1"/>
                </a:solidFill>
                <a:latin typeface="Neusa Next Pro Wide" panose="00000505000000000000" pitchFamily="50" charset="-18"/>
              </a:rPr>
              <a:t>export@technomex.pl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CA3656EC-6825-4253-BD20-A336BD1923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07117" y="3564830"/>
            <a:ext cx="2557064" cy="26656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2800"/>
              <a:t>THANK YOU FOR ATTENTION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786FD8D-2EC5-4CFD-B6F3-02C963352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3810" y="0"/>
            <a:ext cx="1373803" cy="1674912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1F3B83C-9BDD-4B54-AC81-44531DEDB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148" y="1754088"/>
            <a:ext cx="1661126" cy="1674912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6" name="Picture 2" descr="Technomex">
            <a:extLst>
              <a:ext uri="{FF2B5EF4-FFF2-40B4-BE49-F238E27FC236}">
                <a16:creationId xmlns:a16="http://schemas.microsoft.com/office/drawing/2014/main" id="{8C47838A-DA23-E8DC-600A-F043062B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057" y="6046169"/>
            <a:ext cx="2645257" cy="4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0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F5AA50-22F3-4765-8D29-28D65C2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Neusa Next Pro Wide" panose="00000505000000000000" pitchFamily="50" charset="-18"/>
              </a:rPr>
              <a:t>Features of good conservative treatment</a:t>
            </a:r>
            <a:endParaRPr lang="pl-PL" sz="2800" b="1" dirty="0">
              <a:latin typeface="Neusa Next Pro Wide" panose="00000505000000000000" pitchFamily="50" charset="-18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11A7D9-9FEC-4A30-91DE-8CEB6C88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233"/>
            <a:ext cx="9868395" cy="421574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dirty="0">
              <a:latin typeface="Neusa Next Pro Wide" panose="00000505000000000000" pitchFamily="50" charset="-18"/>
            </a:endParaRPr>
          </a:p>
          <a:p>
            <a:r>
              <a:rPr lang="en-US" sz="2400" b="1" dirty="0">
                <a:latin typeface="Neusa Next Pro Wide" panose="00000505000000000000" pitchFamily="50" charset="-18"/>
              </a:rPr>
              <a:t>three-plane</a:t>
            </a:r>
            <a:r>
              <a:rPr lang="en-US" sz="2400" dirty="0">
                <a:latin typeface="Neusa Next Pro Wide" panose="00000505000000000000" pitchFamily="50" charset="-18"/>
              </a:rPr>
              <a:t> correction</a:t>
            </a:r>
          </a:p>
          <a:p>
            <a:r>
              <a:rPr lang="pl-PL" sz="2400" b="1" dirty="0">
                <a:latin typeface="Neusa Next Pro Wide" panose="00000505000000000000" pitchFamily="50" charset="-18"/>
              </a:rPr>
              <a:t>a</a:t>
            </a:r>
            <a:r>
              <a:rPr lang="en-US" sz="2400" b="1" dirty="0" err="1">
                <a:latin typeface="Neusa Next Pro Wide" panose="00000505000000000000" pitchFamily="50" charset="-18"/>
              </a:rPr>
              <a:t>uto</a:t>
            </a:r>
            <a:r>
              <a:rPr lang="en-US" sz="2400" b="1" dirty="0">
                <a:latin typeface="Neusa Next Pro Wide" panose="00000505000000000000" pitchFamily="50" charset="-18"/>
              </a:rPr>
              <a:t> </a:t>
            </a:r>
            <a:r>
              <a:rPr lang="pl-PL" sz="2400" b="1" dirty="0">
                <a:latin typeface="Neusa Next Pro Wide" panose="00000505000000000000" pitchFamily="50" charset="-18"/>
              </a:rPr>
              <a:t>p</a:t>
            </a:r>
            <a:r>
              <a:rPr lang="en-US" sz="2400" b="1" dirty="0" err="1">
                <a:latin typeface="Neusa Next Pro Wide" panose="00000505000000000000" pitchFamily="50" charset="-18"/>
              </a:rPr>
              <a:t>osture</a:t>
            </a:r>
            <a:r>
              <a:rPr lang="en-US" sz="2400" b="1" dirty="0">
                <a:latin typeface="Neusa Next Pro Wide" panose="00000505000000000000" pitchFamily="50" charset="-18"/>
              </a:rPr>
              <a:t> </a:t>
            </a:r>
            <a:r>
              <a:rPr lang="en-US" sz="2400" dirty="0">
                <a:latin typeface="Neusa Next Pro Wide" panose="00000505000000000000" pitchFamily="50" charset="-18"/>
              </a:rPr>
              <a:t>correction</a:t>
            </a:r>
          </a:p>
          <a:p>
            <a:r>
              <a:rPr lang="pl-PL" sz="2400" dirty="0">
                <a:latin typeface="Neusa Next Pro Wide" panose="00000505000000000000" pitchFamily="50" charset="-18"/>
              </a:rPr>
              <a:t>p</a:t>
            </a:r>
            <a:r>
              <a:rPr lang="en-US" sz="2400" dirty="0" err="1">
                <a:latin typeface="Neusa Next Pro Wide" panose="00000505000000000000" pitchFamily="50" charset="-18"/>
              </a:rPr>
              <a:t>osture</a:t>
            </a:r>
            <a:r>
              <a:rPr lang="en-US" sz="2400" dirty="0">
                <a:latin typeface="Neusa Next Pro Wide" panose="00000505000000000000" pitchFamily="50" charset="-18"/>
              </a:rPr>
              <a:t> stabilization</a:t>
            </a:r>
          </a:p>
          <a:p>
            <a:r>
              <a:rPr lang="pl-PL" sz="2400" dirty="0">
                <a:latin typeface="Neusa Next Pro Wide" panose="00000505000000000000" pitchFamily="50" charset="-18"/>
              </a:rPr>
              <a:t>d</a:t>
            </a:r>
            <a:r>
              <a:rPr lang="en-US" sz="2400" dirty="0" err="1">
                <a:latin typeface="Neusa Next Pro Wide" panose="00000505000000000000" pitchFamily="50" charset="-18"/>
              </a:rPr>
              <a:t>aily</a:t>
            </a:r>
            <a:r>
              <a:rPr lang="en-US" sz="2400" dirty="0">
                <a:latin typeface="Neusa Next Pro Wide" panose="00000505000000000000" pitchFamily="50" charset="-18"/>
              </a:rPr>
              <a:t> physical activity training</a:t>
            </a:r>
          </a:p>
          <a:p>
            <a:r>
              <a:rPr lang="pl-PL" sz="2400" dirty="0">
                <a:latin typeface="Neusa Next Pro Wide" panose="00000505000000000000" pitchFamily="50" charset="-18"/>
              </a:rPr>
              <a:t>p</a:t>
            </a:r>
            <a:r>
              <a:rPr lang="en-US" sz="2400" dirty="0" err="1">
                <a:latin typeface="Neusa Next Pro Wide" panose="00000505000000000000" pitchFamily="50" charset="-18"/>
              </a:rPr>
              <a:t>atient</a:t>
            </a:r>
            <a:r>
              <a:rPr lang="en-US" sz="2400" dirty="0">
                <a:latin typeface="Neusa Next Pro Wide" panose="00000505000000000000" pitchFamily="50" charset="-18"/>
              </a:rPr>
              <a:t> education</a:t>
            </a:r>
            <a:endParaRPr lang="pl-PL" sz="2400" dirty="0">
              <a:latin typeface="Neusa Next Pro Wide" panose="00000505000000000000" pitchFamily="50" charset="-18"/>
            </a:endParaRPr>
          </a:p>
          <a:p>
            <a:endParaRPr lang="pl-PL" sz="1400" i="1" dirty="0"/>
          </a:p>
          <a:p>
            <a:pPr marL="0" indent="0">
              <a:buNone/>
            </a:pPr>
            <a:r>
              <a:rPr lang="pl-PL" sz="1400" i="1" dirty="0" err="1"/>
              <a:t>Scoliosis</a:t>
            </a:r>
            <a:r>
              <a:rPr lang="pl-PL" sz="1400" i="1" dirty="0"/>
              <a:t> . “</a:t>
            </a:r>
            <a:r>
              <a:rPr lang="pl-PL" sz="1400" i="1" dirty="0" err="1"/>
              <a:t>Rehabilitation</a:t>
            </a:r>
            <a:r>
              <a:rPr lang="pl-PL" sz="1400" i="1" dirty="0"/>
              <a:t> </a:t>
            </a:r>
            <a:r>
              <a:rPr lang="pl-PL" sz="1400" i="1" dirty="0" err="1"/>
              <a:t>schools</a:t>
            </a:r>
            <a:r>
              <a:rPr lang="pl-PL" sz="1400" i="1" dirty="0"/>
              <a:t> for </a:t>
            </a:r>
            <a:r>
              <a:rPr lang="pl-PL" sz="1400" i="1" dirty="0" err="1"/>
              <a:t>scoliosis</a:t>
            </a:r>
            <a:r>
              <a:rPr lang="pl-PL" sz="1400" i="1" dirty="0"/>
              <a:t>” </a:t>
            </a:r>
            <a:r>
              <a:rPr lang="pl-PL" sz="1400" i="1" dirty="0" err="1"/>
              <a:t>thematicseries</a:t>
            </a:r>
            <a:r>
              <a:rPr lang="pl-PL" sz="1400" i="1" dirty="0"/>
              <a:t>: </a:t>
            </a:r>
            <a:r>
              <a:rPr lang="pl-PL" sz="1400" i="1" dirty="0" err="1"/>
              <a:t>describing</a:t>
            </a:r>
            <a:r>
              <a:rPr lang="pl-PL" sz="1400" i="1" dirty="0"/>
              <a:t> the </a:t>
            </a:r>
            <a:r>
              <a:rPr lang="pl-PL" sz="1400" i="1" dirty="0" err="1"/>
              <a:t>methods</a:t>
            </a:r>
            <a:r>
              <a:rPr lang="pl-PL" sz="1400" i="1" dirty="0"/>
              <a:t> and </a:t>
            </a:r>
            <a:r>
              <a:rPr lang="pl-PL" sz="1400" i="1" dirty="0" err="1"/>
              <a:t>results</a:t>
            </a:r>
            <a:endParaRPr lang="pl-PL" sz="1400" i="1" dirty="0"/>
          </a:p>
          <a:p>
            <a:pPr marL="0" indent="0">
              <a:buNone/>
            </a:pPr>
            <a:r>
              <a:rPr lang="pl-PL" sz="1400" i="1" dirty="0"/>
              <a:t>Manuel D Rigo1*, </a:t>
            </a:r>
            <a:r>
              <a:rPr lang="pl-PL" sz="1400" i="1" dirty="0" err="1"/>
              <a:t>Theodoros</a:t>
            </a:r>
            <a:r>
              <a:rPr lang="pl-PL" sz="1400" i="1" dirty="0"/>
              <a:t> B Grivas2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910992E-1419-4B89-A6D9-29EA54095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3185" y="5303209"/>
            <a:ext cx="1263674" cy="127416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6AEB0A-67A8-49B2-813A-D3BAB43AA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416" y="5346075"/>
            <a:ext cx="970056" cy="1175337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B78DE197-6CDF-0108-4F51-3B0846ED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35" y="596366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08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90CA0-F603-445D-A614-58198DC06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9" y="304255"/>
            <a:ext cx="11754310" cy="1325563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" sz="2800" b="1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GraviSpine</a:t>
            </a:r>
            <a:r>
              <a:rPr lang="pl-PL" sz="2800" b="1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 </a:t>
            </a:r>
            <a:r>
              <a:rPr lang="en-US" sz="2800" dirty="0">
                <a:latin typeface="Neusa Next Pro Wide" panose="00000505000000000000" pitchFamily="50" charset="-18"/>
              </a:rPr>
              <a:t>Treatment with the Scoliosis Gravity Corrector, </a:t>
            </a:r>
            <a:br>
              <a:rPr lang="pl-PL" sz="2800" dirty="0">
                <a:latin typeface="Neusa Next Pro Wide" panose="00000505000000000000" pitchFamily="50" charset="-18"/>
              </a:rPr>
            </a:br>
            <a:r>
              <a:rPr lang="en-US" sz="2800" dirty="0">
                <a:latin typeface="Neusa Next Pro Wide" panose="00000505000000000000" pitchFamily="50" charset="-18"/>
              </a:rPr>
              <a:t>patent no. PL 222124</a:t>
            </a:r>
            <a:r>
              <a:rPr lang="pl-PL" sz="2800" dirty="0">
                <a:latin typeface="Neusa Next Pro Wide" panose="00000505000000000000" pitchFamily="50" charset="-18"/>
              </a:rPr>
              <a:t> (GKS)</a:t>
            </a:r>
            <a:endParaRPr lang="en-US" sz="2800" dirty="0">
              <a:latin typeface="Neusa Next Pro Wide" panose="00000505000000000000" pitchFamily="50" charset="-18"/>
            </a:endParaRPr>
          </a:p>
        </p:txBody>
      </p:sp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871497" y="1846518"/>
            <a:ext cx="4208206" cy="442378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10344979" y="2923308"/>
            <a:ext cx="1549290" cy="1628662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1EF1B07-C42F-8A8D-F4C4-2AF3F528A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47" t="43984" r="19940" b="16363"/>
          <a:stretch/>
        </p:blipFill>
        <p:spPr>
          <a:xfrm>
            <a:off x="5645701" y="2243333"/>
            <a:ext cx="2933195" cy="3436669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1" y="70250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8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8065943" y="563748"/>
            <a:ext cx="3467191" cy="364480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8889042" y="4880561"/>
            <a:ext cx="1178236" cy="1238598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BD94BAB-F168-C37B-5746-9B6AD751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917" y="164384"/>
            <a:ext cx="7052878" cy="62512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Application:</a:t>
            </a:r>
          </a:p>
          <a:p>
            <a:pPr algn="just">
              <a:lnSpc>
                <a:spcPct val="100000"/>
              </a:lnSpc>
            </a:pP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as a part of </a:t>
            </a:r>
            <a:r>
              <a:rPr lang="en" sz="32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children and adolescents</a:t>
            </a:r>
            <a:r>
              <a:rPr lang="pl-PL" sz="32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sz="3200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scoliosis </a:t>
            </a:r>
            <a:r>
              <a:rPr lang="en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treatment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,</a:t>
            </a:r>
            <a:endParaRPr lang="pl-PL" sz="3200" b="0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>
              <a:lnSpc>
                <a:spcPct val="100000"/>
              </a:lnSpc>
            </a:pPr>
            <a:r>
              <a:rPr lang="en" sz="3200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functional</a:t>
            </a:r>
            <a:r>
              <a:rPr lang="pl-PL" sz="3200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sz="3200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asymmetries 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of the the </a:t>
            </a:r>
            <a:r>
              <a:rPr lang="en" sz="32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posture</a:t>
            </a:r>
            <a:endParaRPr lang="en" sz="3200" b="0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>
              <a:lnSpc>
                <a:spcPct val="100000"/>
              </a:lnSpc>
            </a:pPr>
            <a:r>
              <a:rPr lang="en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adult patients with scoliosis 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to improve the comfort of everyday life</a:t>
            </a:r>
          </a:p>
          <a:p>
            <a:pPr algn="just" rtl="0">
              <a:lnSpc>
                <a:spcPct val="100000"/>
              </a:lnSpc>
            </a:pPr>
            <a:r>
              <a:rPr lang="en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Scheuermann's Disease</a:t>
            </a:r>
            <a:endParaRPr lang="pl-PL" sz="3200" b="1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>
              <a:lnSpc>
                <a:spcPct val="100000"/>
              </a:lnSpc>
            </a:pPr>
            <a:endParaRPr lang="pl-PL" sz="3200" b="1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>
              <a:lnSpc>
                <a:spcPct val="100000"/>
              </a:lnSpc>
            </a:pPr>
            <a:r>
              <a:rPr lang="pl-PL" sz="3200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From </a:t>
            </a:r>
            <a:r>
              <a:rPr lang="pl-PL" sz="3200" b="1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aprox</a:t>
            </a:r>
            <a:r>
              <a:rPr lang="pl-PL" sz="3200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. 3-4 </a:t>
            </a:r>
            <a:r>
              <a:rPr lang="pl-PL" sz="3200" b="1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years</a:t>
            </a:r>
            <a:r>
              <a:rPr lang="pl-PL" sz="3200" b="1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old</a:t>
            </a:r>
            <a:r>
              <a:rPr lang="en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63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8163597" y="563748"/>
            <a:ext cx="3467191" cy="364480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BD94BAB-F168-C37B-5746-9B6AD751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6" y="327105"/>
            <a:ext cx="7052878" cy="625124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Application:</a:t>
            </a:r>
          </a:p>
          <a:p>
            <a:pPr algn="just" rtl="0"/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In the treatment of </a:t>
            </a:r>
            <a:r>
              <a:rPr lang="en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spine pain syndromes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at the level of Th and L-S  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of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adults and adolescents</a:t>
            </a:r>
          </a:p>
          <a:p>
            <a:pPr algn="just" rtl="0"/>
            <a:r>
              <a:rPr lang="en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Inflammatory conditions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of intervertebral discs and vertebrae 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of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adults and adolescents</a:t>
            </a:r>
          </a:p>
          <a:p>
            <a:pPr algn="just" rtl="0"/>
            <a:r>
              <a:rPr lang="en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preparation for surgical 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procedures of scoliosis (and others)</a:t>
            </a:r>
            <a:endParaRPr lang="pl-PL" sz="3200" b="0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/>
            <a:endParaRPr lang="pl-PL" sz="3200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algn="just" rtl="0"/>
            <a:r>
              <a:rPr lang="pl-PL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Age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: </a:t>
            </a:r>
            <a:r>
              <a:rPr lang="pl-PL" sz="32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children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and </a:t>
            </a:r>
            <a:r>
              <a:rPr lang="pl-PL" sz="32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adults</a:t>
            </a:r>
            <a:endParaRPr lang="en" sz="3200" b="0" i="0" u="none" strike="noStrike" dirty="0"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</p:spTree>
    <p:extLst>
      <p:ext uri="{BB962C8B-B14F-4D97-AF65-F5344CB8AC3E}">
        <p14:creationId xmlns:p14="http://schemas.microsoft.com/office/powerpoint/2010/main" val="2781087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8400343" y="1105788"/>
            <a:ext cx="3467191" cy="3644809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8915674" y="4887294"/>
            <a:ext cx="1098337" cy="115460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41E15E5F-23AB-AF72-978A-C0261E09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52" y="-54754"/>
            <a:ext cx="10763774" cy="13255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44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sz="4400" b="1" i="0" u="none" strike="noStrike" dirty="0">
              <a:solidFill>
                <a:srgbClr val="29AF8C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E1CA328-5B62-C73B-047E-D3D8DF86516B}"/>
              </a:ext>
            </a:extLst>
          </p:cNvPr>
          <p:cNvSpPr txBox="1"/>
          <p:nvPr/>
        </p:nvSpPr>
        <p:spPr>
          <a:xfrm>
            <a:off x="324466" y="1849350"/>
            <a:ext cx="7079511" cy="3625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Thanks to the horizontal </a:t>
            </a:r>
            <a:r>
              <a:rPr lang="en" sz="2600" b="1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position</a:t>
            </a:r>
            <a:r>
              <a:rPr lang="pl-PL" sz="2600" b="1" i="0" u="none" strike="noStrike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ing</a:t>
            </a:r>
            <a:r>
              <a:rPr lang="en" sz="2600" b="1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and </a:t>
            </a:r>
            <a:r>
              <a:rPr lang="en" sz="2600" b="0" i="0" u="sng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stabilization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of the pelvis (in the transverse, sagittal and frontal plane), </a:t>
            </a: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we </a:t>
            </a:r>
            <a:r>
              <a:rPr lang="pl-PL" sz="2600" b="0" i="0" u="none" strike="noStrike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eliminate</a:t>
            </a:r>
            <a:r>
              <a:rPr lang="pl-PL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en" sz="2600" b="1" i="0" u="sng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decompensation of the spine </a:t>
            </a:r>
            <a:r>
              <a:rPr lang="en" sz="2600" b="0" i="0" u="none" strike="noStrike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in the sections above and below the curvature</a:t>
            </a:r>
          </a:p>
        </p:txBody>
      </p:sp>
    </p:spTree>
    <p:extLst>
      <p:ext uri="{BB962C8B-B14F-4D97-AF65-F5344CB8AC3E}">
        <p14:creationId xmlns:p14="http://schemas.microsoft.com/office/powerpoint/2010/main" val="327429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ściana, sport, wewnątrz, osoba&#10;&#10;Opis wygenerowany automatycznie">
            <a:extLst>
              <a:ext uri="{FF2B5EF4-FFF2-40B4-BE49-F238E27FC236}">
                <a16:creationId xmlns:a16="http://schemas.microsoft.com/office/drawing/2014/main" id="{DFBF2C52-869E-4B4D-8ADD-E7D025582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6" r="12236" b="-1"/>
          <a:stretch/>
        </p:blipFill>
        <p:spPr>
          <a:xfrm>
            <a:off x="3249693" y="2531359"/>
            <a:ext cx="3836496" cy="4033033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84DA8C7-EB44-4888-AEE2-612F184911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7" r="1387"/>
          <a:stretch/>
        </p:blipFill>
        <p:spPr>
          <a:xfrm>
            <a:off x="8942307" y="4804821"/>
            <a:ext cx="1306826" cy="1373776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36" name="Obraz 35">
            <a:extLst>
              <a:ext uri="{FF2B5EF4-FFF2-40B4-BE49-F238E27FC236}">
                <a16:creationId xmlns:a16="http://schemas.microsoft.com/office/drawing/2014/main" id="{AABF7D72-DD20-4DFA-AC56-B6AD2C90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5498" y="4887294"/>
            <a:ext cx="1452036" cy="1759312"/>
          </a:xfrm>
          <a:prstGeom prst="rect">
            <a:avLst/>
          </a:prstGeom>
        </p:spPr>
      </p:pic>
      <p:pic>
        <p:nvPicPr>
          <p:cNvPr id="4" name="Picture 2" descr="Technomex">
            <a:extLst>
              <a:ext uri="{FF2B5EF4-FFF2-40B4-BE49-F238E27FC236}">
                <a16:creationId xmlns:a16="http://schemas.microsoft.com/office/drawing/2014/main" id="{4EF8685B-D4A0-4CD4-55CA-16B0CCC8E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905" y="6178597"/>
            <a:ext cx="2896593" cy="46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3BD94BAB-F168-C37B-5746-9B6AD751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31" y="303376"/>
            <a:ext cx="11250371" cy="20847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3200" b="1" i="0" u="none" strike="noStrike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How GraviSpine works</a:t>
            </a:r>
            <a:endParaRPr lang="pl-PL" sz="3200" b="1" i="0" u="none" strike="noStrike" dirty="0">
              <a:solidFill>
                <a:srgbClr val="29AF8C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marL="0" indent="0">
              <a:buNone/>
            </a:pPr>
            <a:endParaRPr lang="pl-PL" sz="3200" b="1" i="0" u="none" strike="noStrike" dirty="0">
              <a:solidFill>
                <a:srgbClr val="29AF8C"/>
              </a:solidFill>
              <a:highlight>
                <a:srgbClr val="000000">
                  <a:alpha val="0"/>
                </a:srgbClr>
              </a:highlight>
              <a:latin typeface="Neusa Next Pro Wide"/>
            </a:endParaRPr>
          </a:p>
          <a:p>
            <a:pPr marL="0" indent="0">
              <a:buNone/>
            </a:pPr>
            <a:r>
              <a:rPr lang="pl-PL" sz="3200" b="1" dirty="0">
                <a:solidFill>
                  <a:srgbClr val="29AF8C"/>
                </a:solidFill>
                <a:highlight>
                  <a:srgbClr val="000000">
                    <a:alpha val="0"/>
                  </a:srgbClr>
                </a:highlight>
                <a:latin typeface="Neusa Next Pro Wide"/>
              </a:rPr>
              <a:t>1. </a:t>
            </a:r>
            <a:r>
              <a:rPr lang="pl-PL" sz="3200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Stabilisation</a:t>
            </a:r>
            <a:r>
              <a:rPr lang="pl-PL" sz="3200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and </a:t>
            </a:r>
            <a:r>
              <a:rPr lang="pl-PL" sz="32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antigravity</a:t>
            </a:r>
            <a:r>
              <a:rPr lang="pl-PL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3200" b="1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position</a:t>
            </a:r>
            <a:r>
              <a:rPr lang="pl-PL" sz="3200" b="1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- c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orrect</a:t>
            </a:r>
            <a:r>
              <a:rPr lang="pl-PL" sz="32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ion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of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the spine 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by </a:t>
            </a:r>
            <a:r>
              <a:rPr lang="en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 elongation </a:t>
            </a:r>
            <a:r>
              <a:rPr lang="pl-PL" sz="3200" b="0" i="0" u="none" strike="noStrike" dirty="0">
                <a:highlight>
                  <a:srgbClr val="000000">
                    <a:alpha val="0"/>
                  </a:srgbClr>
                </a:highlight>
                <a:latin typeface="Neusa Next Pro Wide"/>
              </a:rPr>
              <a:t>and </a:t>
            </a:r>
            <a:r>
              <a:rPr lang="pl-PL" sz="3200" b="0" i="0" u="none" strike="noStrike" dirty="0" err="1">
                <a:highlight>
                  <a:srgbClr val="000000">
                    <a:alpha val="0"/>
                  </a:srgbClr>
                </a:highlight>
                <a:latin typeface="Neusa Next Pro Wide"/>
              </a:rPr>
              <a:t>derotation</a:t>
            </a:r>
            <a:endParaRPr lang="pl-PL" sz="3200" dirty="0">
              <a:latin typeface="Neusa Next Pro Wide" panose="00000505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5932330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2054</Words>
  <Application>Microsoft Office PowerPoint</Application>
  <PresentationFormat>Panoramiczny</PresentationFormat>
  <Paragraphs>346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Neusa Next Pro Wide</vt:lpstr>
      <vt:lpstr>Motyw pakietu Office</vt:lpstr>
      <vt:lpstr>Antigravity device for therapy of scoliosis  </vt:lpstr>
      <vt:lpstr>Scoliosis continues to be a challenge for 21st century medicine</vt:lpstr>
      <vt:lpstr>Scoliosis continues to be a challenge for 21st century medicine</vt:lpstr>
      <vt:lpstr>Features of good conservative treatment</vt:lpstr>
      <vt:lpstr>GraviSpine  Treatment with the Scoliosis Gravity Corrector,  patent no. PL 222124 (GKS)</vt:lpstr>
      <vt:lpstr>Prezentacja programu PowerPoint</vt:lpstr>
      <vt:lpstr>Prezentacja programu PowerPoint</vt:lpstr>
      <vt:lpstr>How GraviSpine works</vt:lpstr>
      <vt:lpstr>Prezentacja programu PowerPoint</vt:lpstr>
      <vt:lpstr>How GraviSpine works</vt:lpstr>
      <vt:lpstr>How GraviSpine works</vt:lpstr>
      <vt:lpstr>Prezentacja programu PowerPoint</vt:lpstr>
      <vt:lpstr>GraviSpine</vt:lpstr>
      <vt:lpstr>How GraviSpine works</vt:lpstr>
      <vt:lpstr>How GraviSpine works</vt:lpstr>
      <vt:lpstr>How GraviSpine works</vt:lpstr>
      <vt:lpstr>How GraviSpine works</vt:lpstr>
      <vt:lpstr>How GraviSpine works</vt:lpstr>
      <vt:lpstr>How GraviSpine works</vt:lpstr>
      <vt:lpstr>How GraviSpine works</vt:lpstr>
      <vt:lpstr>Contraindication</vt:lpstr>
      <vt:lpstr>Contraindication</vt:lpstr>
      <vt:lpstr>Does GraviSpine works?</vt:lpstr>
      <vt:lpstr>Initial evaluation of the effectiveness of the Spine Reflex Balance - (SRB) algorithm</vt:lpstr>
      <vt:lpstr>Characteristics of patients</vt:lpstr>
      <vt:lpstr>ATR angle change before and after the therapy  (difference criterion ≥ 2 ° )</vt:lpstr>
      <vt:lpstr>Change in the size of the Cobb angle on X-ray before and after treatment  (criterion of difference ≥ 2 ° according to Cobb)</vt:lpstr>
      <vt:lpstr>Change in the difference in the functional length  of the lower limbs before and after treatment  (3 mm difference criterion)</vt:lpstr>
      <vt:lpstr>Case study:  Milena, 10 years </vt:lpstr>
      <vt:lpstr>Diagnostic and therapeutic method Spinal Reflex Balance method  SRB method</vt:lpstr>
      <vt:lpstr>Advantages of GraviSpine:</vt:lpstr>
      <vt:lpstr>PHU TECHNOMEX SP ZOO UL. SZPARAGOWA 15 44-141 GLIWICE POLAND  WWW.TECHNOMEX.EU export@technomex.pl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Zastosowanie metody równowagi odruchowej kręgosłupa,(SRB-Method )  u dzieci  z postawą skoliotyczną i skoliozą- wstępne wyniki badań.</dc:title>
  <dc:creator>Marek Kluszczyński</dc:creator>
  <cp:lastModifiedBy>Aleksander Kotulecki PHU Technomex Sp. z o.o.</cp:lastModifiedBy>
  <cp:revision>277</cp:revision>
  <cp:lastPrinted>2022-07-15T09:22:37Z</cp:lastPrinted>
  <dcterms:created xsi:type="dcterms:W3CDTF">2020-02-28T22:04:13Z</dcterms:created>
  <dcterms:modified xsi:type="dcterms:W3CDTF">2024-08-13T07:10:13Z</dcterms:modified>
</cp:coreProperties>
</file>